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Abel"/>
      <p:regular r:id="rId24"/>
    </p:embeddedFont>
    <p:embeddedFont>
      <p:font typeface="Encode Sans Semi Condensed"/>
      <p:regular r:id="rId25"/>
      <p:bold r:id="rId26"/>
    </p:embeddedFont>
    <p:embeddedFont>
      <p:font typeface="Encode Sans Semi Condensed Light"/>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9" roundtripDataSignature="AMtx7mj3HEq8MJTr12ZRAuD3GiRiacls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2F37D3-6E0A-4E5A-9BDB-EF52F913026B}">
  <a:tblStyle styleId="{592F37D3-6E0A-4E5A-9BDB-EF52F913026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Abel-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ncodeSansSemiCondensed-bold.fntdata"/><Relationship Id="rId25" Type="http://schemas.openxmlformats.org/officeDocument/2006/relationships/font" Target="fonts/EncodeSansSemiCondensed-regular.fntdata"/><Relationship Id="rId28" Type="http://schemas.openxmlformats.org/officeDocument/2006/relationships/font" Target="fonts/EncodeSansSemiCondensedLight-bold.fntdata"/><Relationship Id="rId27" Type="http://schemas.openxmlformats.org/officeDocument/2006/relationships/font" Target="fonts/EncodeSansSemiCondensed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1" Type="http://schemas.openxmlformats.org/officeDocument/2006/relationships/hyperlink" Target="https://www.cbc.ca/news/canada/manitoba/covid-19-winter-tips-1.5788154" TargetMode="External"/><Relationship Id="rId10" Type="http://schemas.openxmlformats.org/officeDocument/2006/relationships/hyperlink" Target="http://www.cbc.ca/" TargetMode="External"/><Relationship Id="rId13" Type="http://schemas.openxmlformats.org/officeDocument/2006/relationships/hyperlink" Target="https://www.huffingtonpost.ca/entry/cold-weather-spread-covid-explainer_ca_5ff78146c5b612d958ea6d29" TargetMode="External"/><Relationship Id="rId12" Type="http://schemas.openxmlformats.org/officeDocument/2006/relationships/hyperlink" Target="http://www.huffingtonpost.ca/" TargetMode="External"/><Relationship Id="rId1" Type="http://schemas.openxmlformats.org/officeDocument/2006/relationships/notesMaster" Target="../notesMasters/notesMaster1.xml"/><Relationship Id="rId2" Type="http://schemas.openxmlformats.org/officeDocument/2006/relationships/hyperlink" Target="http://www.cebm.net/" TargetMode="External"/><Relationship Id="rId3" Type="http://schemas.openxmlformats.org/officeDocument/2006/relationships/hyperlink" Target="https://www.cebm.net/covid-19/do-weather-conditions-influence-the-transmission-of-the-coronavirus-sars-cov-2/" TargetMode="External"/><Relationship Id="rId4" Type="http://schemas.openxmlformats.org/officeDocument/2006/relationships/hyperlink" Target="http://www.medicalnewstoday.com/" TargetMode="External"/><Relationship Id="rId9" Type="http://schemas.openxmlformats.org/officeDocument/2006/relationships/hyperlink" Target="https://www.sciencedaily.com/releases/2020/11/201102155409.htm" TargetMode="External"/><Relationship Id="rId15" Type="http://schemas.openxmlformats.org/officeDocument/2006/relationships/hyperlink" Target="https://www.statnews.com/2020/10/21/covid19-winter-dry-indoor-air-helps-coronavirus-spread/" TargetMode="External"/><Relationship Id="rId14" Type="http://schemas.openxmlformats.org/officeDocument/2006/relationships/hyperlink" Target="http://www.ctvnews.ca/" TargetMode="External"/><Relationship Id="rId5" Type="http://schemas.openxmlformats.org/officeDocument/2006/relationships/hyperlink" Target="https://www.medicalnewstoday.com/articles/how-does-weather-affect-covid-19" TargetMode="External"/><Relationship Id="rId6" Type="http://schemas.openxmlformats.org/officeDocument/2006/relationships/hyperlink" Target="http://www.statenews.com/" TargetMode="External"/><Relationship Id="rId7" Type="http://schemas.openxmlformats.org/officeDocument/2006/relationships/hyperlink" Target="https://www.statnews.com/2020/10/21/covid19-winter-dry-indoor-air-helps-coronavirus-spread/" TargetMode="External"/><Relationship Id="rId8" Type="http://schemas.openxmlformats.org/officeDocument/2006/relationships/hyperlink" Target="http://www.sciencedaily.com/"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1" Type="http://schemas.openxmlformats.org/officeDocument/2006/relationships/hyperlink" Target="https://www.cbc.ca/news/canada/manitoba/covid-19-winter-tips-1.5788154" TargetMode="External"/><Relationship Id="rId10" Type="http://schemas.openxmlformats.org/officeDocument/2006/relationships/hyperlink" Target="http://www.cbc.ca/" TargetMode="External"/><Relationship Id="rId13" Type="http://schemas.openxmlformats.org/officeDocument/2006/relationships/hyperlink" Target="https://www.huffingtonpost.ca/entry/cold-weather-spread-covid-explainer_ca_5ff78146c5b612d958ea6d29" TargetMode="External"/><Relationship Id="rId12" Type="http://schemas.openxmlformats.org/officeDocument/2006/relationships/hyperlink" Target="http://www.huffingtonpost.ca/" TargetMode="External"/><Relationship Id="rId1" Type="http://schemas.openxmlformats.org/officeDocument/2006/relationships/notesMaster" Target="../notesMasters/notesMaster1.xml"/><Relationship Id="rId2" Type="http://schemas.openxmlformats.org/officeDocument/2006/relationships/hyperlink" Target="http://www.cebm.net/" TargetMode="External"/><Relationship Id="rId3" Type="http://schemas.openxmlformats.org/officeDocument/2006/relationships/hyperlink" Target="https://www.cebm.net/covid-19/do-weather-conditions-influence-the-transmission-of-the-coronavirus-sars-cov-2/" TargetMode="External"/><Relationship Id="rId4" Type="http://schemas.openxmlformats.org/officeDocument/2006/relationships/hyperlink" Target="http://www.medicalnewstoday.com/" TargetMode="External"/><Relationship Id="rId9" Type="http://schemas.openxmlformats.org/officeDocument/2006/relationships/hyperlink" Target="https://www.sciencedaily.com/releases/2020/11/201102155409.htm" TargetMode="External"/><Relationship Id="rId15" Type="http://schemas.openxmlformats.org/officeDocument/2006/relationships/hyperlink" Target="https://www.statnews.com/2020/10/21/covid19-winter-dry-indoor-air-helps-coronavirus-spread/" TargetMode="External"/><Relationship Id="rId14" Type="http://schemas.openxmlformats.org/officeDocument/2006/relationships/hyperlink" Target="http://www.ctvnews.ca/" TargetMode="External"/><Relationship Id="rId5" Type="http://schemas.openxmlformats.org/officeDocument/2006/relationships/hyperlink" Target="https://www.medicalnewstoday.com/articles/how-does-weather-affect-covid-19" TargetMode="External"/><Relationship Id="rId6" Type="http://schemas.openxmlformats.org/officeDocument/2006/relationships/hyperlink" Target="http://www.statenews.com/" TargetMode="External"/><Relationship Id="rId7" Type="http://schemas.openxmlformats.org/officeDocument/2006/relationships/hyperlink" Target="https://www.statnews.com/2020/10/21/covid19-winter-dry-indoor-air-helps-coronavirus-spread/" TargetMode="External"/><Relationship Id="rId8" Type="http://schemas.openxmlformats.org/officeDocument/2006/relationships/hyperlink" Target="http://www.sciencedaily.com/" TargetMode="External"/></Relationships>
</file>

<file path=ppt/notesSlides/_rels/notesSlide5.xml.rels><?xml version="1.0" encoding="UTF-8" standalone="yes"?><Relationships xmlns="http://schemas.openxmlformats.org/package/2006/relationships"><Relationship Id="rId11" Type="http://schemas.openxmlformats.org/officeDocument/2006/relationships/hyperlink" Target="https://www.cbc.ca/news/canada/manitoba/covid-19-winter-tips-1.5788154" TargetMode="External"/><Relationship Id="rId10" Type="http://schemas.openxmlformats.org/officeDocument/2006/relationships/hyperlink" Target="http://www.cbc.ca/" TargetMode="External"/><Relationship Id="rId13" Type="http://schemas.openxmlformats.org/officeDocument/2006/relationships/hyperlink" Target="https://www.huffingtonpost.ca/entry/cold-weather-spread-covid-explainer_ca_5ff78146c5b612d958ea6d29" TargetMode="External"/><Relationship Id="rId12" Type="http://schemas.openxmlformats.org/officeDocument/2006/relationships/hyperlink" Target="http://www.huffingtonpost.ca/" TargetMode="External"/><Relationship Id="rId1" Type="http://schemas.openxmlformats.org/officeDocument/2006/relationships/notesMaster" Target="../notesMasters/notesMaster1.xml"/><Relationship Id="rId2" Type="http://schemas.openxmlformats.org/officeDocument/2006/relationships/hyperlink" Target="http://www.cebm.net/" TargetMode="External"/><Relationship Id="rId3" Type="http://schemas.openxmlformats.org/officeDocument/2006/relationships/hyperlink" Target="https://www.cebm.net/covid-19/do-weather-conditions-influence-the-transmission-of-the-coronavirus-sars-cov-2/" TargetMode="External"/><Relationship Id="rId4" Type="http://schemas.openxmlformats.org/officeDocument/2006/relationships/hyperlink" Target="http://www.medicalnewstoday.com/" TargetMode="External"/><Relationship Id="rId9" Type="http://schemas.openxmlformats.org/officeDocument/2006/relationships/hyperlink" Target="https://www.sciencedaily.com/releases/2020/11/201102155409.htm" TargetMode="External"/><Relationship Id="rId15" Type="http://schemas.openxmlformats.org/officeDocument/2006/relationships/hyperlink" Target="https://www.statnews.com/2020/10/21/covid19-winter-dry-indoor-air-helps-coronavirus-spread/" TargetMode="External"/><Relationship Id="rId14" Type="http://schemas.openxmlformats.org/officeDocument/2006/relationships/hyperlink" Target="http://www.ctvnews.ca/" TargetMode="External"/><Relationship Id="rId5" Type="http://schemas.openxmlformats.org/officeDocument/2006/relationships/hyperlink" Target="https://www.medicalnewstoday.com/articles/how-does-weather-affect-covid-19" TargetMode="External"/><Relationship Id="rId6" Type="http://schemas.openxmlformats.org/officeDocument/2006/relationships/hyperlink" Target="http://www.statenews.com/" TargetMode="External"/><Relationship Id="rId7" Type="http://schemas.openxmlformats.org/officeDocument/2006/relationships/hyperlink" Target="https://www.statnews.com/2020/10/21/covid19-winter-dry-indoor-air-helps-coronavirus-spread/" TargetMode="External"/><Relationship Id="rId8" Type="http://schemas.openxmlformats.org/officeDocument/2006/relationships/hyperlink" Target="http://www.sciencedaily.com/" TargetMode="External"/></Relationships>
</file>

<file path=ppt/notesSlides/_rels/notesSlide6.xml.rels><?xml version="1.0" encoding="UTF-8" standalone="yes"?><Relationships xmlns="http://schemas.openxmlformats.org/package/2006/relationships"><Relationship Id="rId11" Type="http://schemas.openxmlformats.org/officeDocument/2006/relationships/hyperlink" Target="https://www.cbc.ca/news/canada/manitoba/covid-19-winter-tips-1.5788154" TargetMode="External"/><Relationship Id="rId10" Type="http://schemas.openxmlformats.org/officeDocument/2006/relationships/hyperlink" Target="http://www.cbc.ca/" TargetMode="External"/><Relationship Id="rId13" Type="http://schemas.openxmlformats.org/officeDocument/2006/relationships/hyperlink" Target="https://www.huffingtonpost.ca/entry/cold-weather-spread-covid-explainer_ca_5ff78146c5b612d958ea6d29" TargetMode="External"/><Relationship Id="rId12" Type="http://schemas.openxmlformats.org/officeDocument/2006/relationships/hyperlink" Target="http://www.huffingtonpost.ca/" TargetMode="External"/><Relationship Id="rId1" Type="http://schemas.openxmlformats.org/officeDocument/2006/relationships/notesMaster" Target="../notesMasters/notesMaster1.xml"/><Relationship Id="rId2" Type="http://schemas.openxmlformats.org/officeDocument/2006/relationships/hyperlink" Target="http://www.cebm.net/" TargetMode="External"/><Relationship Id="rId3" Type="http://schemas.openxmlformats.org/officeDocument/2006/relationships/hyperlink" Target="https://www.cebm.net/covid-19/do-weather-conditions-influence-the-transmission-of-the-coronavirus-sars-cov-2/" TargetMode="External"/><Relationship Id="rId4" Type="http://schemas.openxmlformats.org/officeDocument/2006/relationships/hyperlink" Target="http://www.medicalnewstoday.com/" TargetMode="External"/><Relationship Id="rId9" Type="http://schemas.openxmlformats.org/officeDocument/2006/relationships/hyperlink" Target="https://www.sciencedaily.com/releases/2020/11/201102155409.htm" TargetMode="External"/><Relationship Id="rId15" Type="http://schemas.openxmlformats.org/officeDocument/2006/relationships/hyperlink" Target="https://www.statnews.com/2020/10/21/covid19-winter-dry-indoor-air-helps-coronavirus-spread/" TargetMode="External"/><Relationship Id="rId14" Type="http://schemas.openxmlformats.org/officeDocument/2006/relationships/hyperlink" Target="http://www.ctvnews.ca/" TargetMode="External"/><Relationship Id="rId5" Type="http://schemas.openxmlformats.org/officeDocument/2006/relationships/hyperlink" Target="https://www.medicalnewstoday.com/articles/how-does-weather-affect-covid-19" TargetMode="External"/><Relationship Id="rId6" Type="http://schemas.openxmlformats.org/officeDocument/2006/relationships/hyperlink" Target="http://www.statenews.com/" TargetMode="External"/><Relationship Id="rId7" Type="http://schemas.openxmlformats.org/officeDocument/2006/relationships/hyperlink" Target="https://www.statnews.com/2020/10/21/covid19-winter-dry-indoor-air-helps-coronavirus-spread/" TargetMode="External"/><Relationship Id="rId8" Type="http://schemas.openxmlformats.org/officeDocument/2006/relationships/hyperlink" Target="http://www.sciencedaily.com/"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lang="en-US"/>
              <a:t>These results are based on weather = temp and humidity</a:t>
            </a:r>
            <a:endParaRPr/>
          </a:p>
          <a:p>
            <a:pPr indent="-317500" lvl="0" marL="457200" marR="0" rtl="0" algn="l">
              <a:lnSpc>
                <a:spcPct val="100000"/>
              </a:lnSpc>
              <a:spcBef>
                <a:spcPts val="0"/>
              </a:spcBef>
              <a:spcAft>
                <a:spcPts val="0"/>
              </a:spcAft>
              <a:buClr>
                <a:srgbClr val="000000"/>
              </a:buClr>
              <a:buSzPts val="1400"/>
              <a:buFont typeface="Arial"/>
              <a:buChar char="●"/>
            </a:pPr>
            <a:r>
              <a:rPr lang="en-US"/>
              <a:t>The highlighted is our selected final model as other models are rejected due to no train and test, and individual cities model not good fit on test data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US"/>
              <a:t>These results are from regression model using all data for training and weather is limited to temperature only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rPr lang="en-US"/>
              <a:t>Some of the key one published over the year are:</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2"/>
              </a:rPr>
              <a:t>www.cebm.net</a:t>
            </a:r>
            <a:r>
              <a:rPr lang="en-US"/>
              <a:t> on Mar 23,2020 </a:t>
            </a:r>
            <a:r>
              <a:rPr lang="en-US" u="sng">
                <a:solidFill>
                  <a:schemeClr val="hlink"/>
                </a:solidFill>
                <a:hlinkClick r:id="rId3"/>
              </a:rPr>
              <a:t>Do weather conditions influence the transmission of the coronavirus (SARS-CoV-2)?</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4"/>
              </a:rPr>
              <a:t>www.medicalnewstoday.com</a:t>
            </a:r>
            <a:r>
              <a:rPr lang="en-US"/>
              <a:t> on Aug. 15,2010 </a:t>
            </a:r>
            <a:r>
              <a:rPr lang="en-US" u="sng">
                <a:solidFill>
                  <a:schemeClr val="hlink"/>
                </a:solidFill>
                <a:hlinkClick r:id="rId5"/>
              </a:rPr>
              <a:t>How does weather affect COVID-19?</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6"/>
              </a:rPr>
              <a:t>www.statenews.com</a:t>
            </a:r>
            <a:r>
              <a:rPr lang="en-US"/>
              <a:t> on Oct. 21,2020 </a:t>
            </a:r>
            <a:r>
              <a:rPr lang="en-US" u="sng">
                <a:solidFill>
                  <a:schemeClr val="hlink"/>
                </a:solidFill>
                <a:hlinkClick r:id="rId7"/>
              </a:rPr>
              <a:t>Covid-19’s wintry mix</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8"/>
              </a:rPr>
              <a:t>www.sciencedaily.com</a:t>
            </a:r>
            <a:r>
              <a:rPr lang="en-US"/>
              <a:t> on Nov. 2,2020 </a:t>
            </a:r>
            <a:r>
              <a:rPr lang="en-US" u="sng">
                <a:solidFill>
                  <a:schemeClr val="hlink"/>
                </a:solidFill>
                <a:hlinkClick r:id="rId9"/>
              </a:rPr>
              <a:t>Hot or cold, weather alone has no significant effect on COVID-19 spread</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10"/>
              </a:rPr>
              <a:t>www.cbc.ca</a:t>
            </a:r>
            <a:r>
              <a:rPr lang="en-US"/>
              <a:t> on Nov. 7, 2020 </a:t>
            </a:r>
            <a:r>
              <a:rPr lang="en-US" u="sng">
                <a:solidFill>
                  <a:schemeClr val="hlink"/>
                </a:solidFill>
                <a:hlinkClick r:id="rId11"/>
              </a:rPr>
              <a:t>Winter will help COVID-19 spread more easily</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12"/>
              </a:rPr>
              <a:t>www.huffingtonpost.ca</a:t>
            </a:r>
            <a:r>
              <a:rPr lang="en-US"/>
              <a:t> on Jan.7,2021 </a:t>
            </a:r>
            <a:r>
              <a:rPr lang="en-US" u="sng">
                <a:solidFill>
                  <a:schemeClr val="hlink"/>
                </a:solidFill>
                <a:hlinkClick r:id="rId13"/>
              </a:rPr>
              <a:t>Does Cold Weather Make COVID-19 Spread More Easily?</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14"/>
              </a:rPr>
              <a:t>www.ctvnews.ca</a:t>
            </a:r>
            <a:r>
              <a:rPr lang="en-US"/>
              <a:t> on Sep. 20,2020 </a:t>
            </a:r>
            <a:r>
              <a:rPr lang="en-US" u="sng">
                <a:solidFill>
                  <a:schemeClr val="hlink"/>
                </a:solidFill>
                <a:hlinkClick r:id="rId15"/>
              </a:rPr>
              <a:t>COVID-19 appears to spread less in warm and wet climates</a:t>
            </a:r>
            <a:endParaRPr/>
          </a:p>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rPr lang="en-US"/>
              <a:t>Some of the key one published over the year are:</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2"/>
              </a:rPr>
              <a:t>www.cebm.net</a:t>
            </a:r>
            <a:r>
              <a:rPr lang="en-US"/>
              <a:t> on Mar 23,2020 </a:t>
            </a:r>
            <a:r>
              <a:rPr lang="en-US" u="sng">
                <a:solidFill>
                  <a:schemeClr val="hlink"/>
                </a:solidFill>
                <a:hlinkClick r:id="rId3"/>
              </a:rPr>
              <a:t>Do weather conditions influence the transmission of the coronavirus (SARS-CoV-2)?</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4"/>
              </a:rPr>
              <a:t>www.medicalnewstoday.com</a:t>
            </a:r>
            <a:r>
              <a:rPr lang="en-US"/>
              <a:t> on Aug. 15,2010 </a:t>
            </a:r>
            <a:r>
              <a:rPr lang="en-US" u="sng">
                <a:solidFill>
                  <a:schemeClr val="hlink"/>
                </a:solidFill>
                <a:hlinkClick r:id="rId5"/>
              </a:rPr>
              <a:t>How does weather affect COVID-19?</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6"/>
              </a:rPr>
              <a:t>www.statenews.com</a:t>
            </a:r>
            <a:r>
              <a:rPr lang="en-US"/>
              <a:t> on Oct. 21,2020 </a:t>
            </a:r>
            <a:r>
              <a:rPr lang="en-US" u="sng">
                <a:solidFill>
                  <a:schemeClr val="hlink"/>
                </a:solidFill>
                <a:hlinkClick r:id="rId7"/>
              </a:rPr>
              <a:t>Covid-19’s wintry mix</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8"/>
              </a:rPr>
              <a:t>www.sciencedaily.com</a:t>
            </a:r>
            <a:r>
              <a:rPr lang="en-US"/>
              <a:t> on Nov. 2,2020 </a:t>
            </a:r>
            <a:r>
              <a:rPr lang="en-US" u="sng">
                <a:solidFill>
                  <a:schemeClr val="hlink"/>
                </a:solidFill>
                <a:hlinkClick r:id="rId9"/>
              </a:rPr>
              <a:t>Hot or cold, weather alone has no significant effect on COVID-19 spread</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10"/>
              </a:rPr>
              <a:t>www.cbc.ca</a:t>
            </a:r>
            <a:r>
              <a:rPr lang="en-US"/>
              <a:t> on Nov. 7, 2020 </a:t>
            </a:r>
            <a:r>
              <a:rPr lang="en-US" u="sng">
                <a:solidFill>
                  <a:schemeClr val="hlink"/>
                </a:solidFill>
                <a:hlinkClick r:id="rId11"/>
              </a:rPr>
              <a:t>Winter will help COVID-19 spread more easily</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12"/>
              </a:rPr>
              <a:t>www.huffingtonpost.ca</a:t>
            </a:r>
            <a:r>
              <a:rPr lang="en-US"/>
              <a:t> on Jan.7,2021 </a:t>
            </a:r>
            <a:r>
              <a:rPr lang="en-US" u="sng">
                <a:solidFill>
                  <a:schemeClr val="hlink"/>
                </a:solidFill>
                <a:hlinkClick r:id="rId13"/>
              </a:rPr>
              <a:t>Does Cold Weather Make COVID-19 Spread More Easily?</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14"/>
              </a:rPr>
              <a:t>www.ctvnews.ca</a:t>
            </a:r>
            <a:r>
              <a:rPr lang="en-US"/>
              <a:t> on Sep. 20,2020 </a:t>
            </a:r>
            <a:r>
              <a:rPr lang="en-US" u="sng">
                <a:solidFill>
                  <a:schemeClr val="hlink"/>
                </a:solidFill>
                <a:hlinkClick r:id="rId15"/>
              </a:rPr>
              <a:t>COVID-19 appears to spread less in warm and wet climates</a:t>
            </a:r>
            <a:endParaRPr/>
          </a:p>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rPr lang="en-US"/>
              <a:t>Some of the key one published over the year are:</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2"/>
              </a:rPr>
              <a:t>www.cebm.net</a:t>
            </a:r>
            <a:r>
              <a:rPr lang="en-US"/>
              <a:t> on Mar 23,2020 </a:t>
            </a:r>
            <a:r>
              <a:rPr lang="en-US" u="sng">
                <a:solidFill>
                  <a:schemeClr val="hlink"/>
                </a:solidFill>
                <a:hlinkClick r:id="rId3"/>
              </a:rPr>
              <a:t>Do weather conditions influence the transmission of the coronavirus (SARS-CoV-2)?</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4"/>
              </a:rPr>
              <a:t>www.medicalnewstoday.com</a:t>
            </a:r>
            <a:r>
              <a:rPr lang="en-US"/>
              <a:t> on Aug. 15,2010 </a:t>
            </a:r>
            <a:r>
              <a:rPr lang="en-US" u="sng">
                <a:solidFill>
                  <a:schemeClr val="hlink"/>
                </a:solidFill>
                <a:hlinkClick r:id="rId5"/>
              </a:rPr>
              <a:t>How does weather affect COVID-19?</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6"/>
              </a:rPr>
              <a:t>www.statenews.com</a:t>
            </a:r>
            <a:r>
              <a:rPr lang="en-US"/>
              <a:t> on Oct. 21,2020 </a:t>
            </a:r>
            <a:r>
              <a:rPr lang="en-US" u="sng">
                <a:solidFill>
                  <a:schemeClr val="hlink"/>
                </a:solidFill>
                <a:hlinkClick r:id="rId7"/>
              </a:rPr>
              <a:t>Covid-19’s wintry mix</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8"/>
              </a:rPr>
              <a:t>www.sciencedaily.com</a:t>
            </a:r>
            <a:r>
              <a:rPr lang="en-US"/>
              <a:t> on Nov. 2,2020 </a:t>
            </a:r>
            <a:r>
              <a:rPr lang="en-US" u="sng">
                <a:solidFill>
                  <a:schemeClr val="hlink"/>
                </a:solidFill>
                <a:hlinkClick r:id="rId9"/>
              </a:rPr>
              <a:t>Hot or cold, weather alone has no significant effect on COVID-19 spread</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10"/>
              </a:rPr>
              <a:t>www.cbc.ca</a:t>
            </a:r>
            <a:r>
              <a:rPr lang="en-US"/>
              <a:t> on Nov. 7, 2020 </a:t>
            </a:r>
            <a:r>
              <a:rPr lang="en-US" u="sng">
                <a:solidFill>
                  <a:schemeClr val="hlink"/>
                </a:solidFill>
                <a:hlinkClick r:id="rId11"/>
              </a:rPr>
              <a:t>Winter will help COVID-19 spread more easily</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12"/>
              </a:rPr>
              <a:t>www.huffingtonpost.ca</a:t>
            </a:r>
            <a:r>
              <a:rPr lang="en-US"/>
              <a:t> on Jan.7,2021 </a:t>
            </a:r>
            <a:r>
              <a:rPr lang="en-US" u="sng">
                <a:solidFill>
                  <a:schemeClr val="hlink"/>
                </a:solidFill>
                <a:hlinkClick r:id="rId13"/>
              </a:rPr>
              <a:t>Does Cold Weather Make COVID-19 Spread More Easily?</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14"/>
              </a:rPr>
              <a:t>www.ctvnews.ca</a:t>
            </a:r>
            <a:r>
              <a:rPr lang="en-US"/>
              <a:t> on Sep. 20,2020 </a:t>
            </a:r>
            <a:r>
              <a:rPr lang="en-US" u="sng">
                <a:solidFill>
                  <a:schemeClr val="hlink"/>
                </a:solidFill>
                <a:hlinkClick r:id="rId15"/>
              </a:rPr>
              <a:t>COVID-19 appears to spread less in warm and wet climates</a:t>
            </a:r>
            <a:endParaRPr/>
          </a:p>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rPr lang="en-US"/>
              <a:t>Some of the key one published over the year are:</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2"/>
              </a:rPr>
              <a:t>www.cebm.net</a:t>
            </a:r>
            <a:r>
              <a:rPr lang="en-US"/>
              <a:t> on Mar 23,2020 </a:t>
            </a:r>
            <a:r>
              <a:rPr lang="en-US" u="sng">
                <a:solidFill>
                  <a:schemeClr val="hlink"/>
                </a:solidFill>
                <a:hlinkClick r:id="rId3"/>
              </a:rPr>
              <a:t>Do weather conditions influence the transmission of the coronavirus (SARS-CoV-2)?</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4"/>
              </a:rPr>
              <a:t>www.medicalnewstoday.com</a:t>
            </a:r>
            <a:r>
              <a:rPr lang="en-US"/>
              <a:t> on Aug. 15,2010 </a:t>
            </a:r>
            <a:r>
              <a:rPr lang="en-US" u="sng">
                <a:solidFill>
                  <a:schemeClr val="hlink"/>
                </a:solidFill>
                <a:hlinkClick r:id="rId5"/>
              </a:rPr>
              <a:t>How does weather affect COVID-19?</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6"/>
              </a:rPr>
              <a:t>www.statenews.com</a:t>
            </a:r>
            <a:r>
              <a:rPr lang="en-US"/>
              <a:t> on Oct. 21,2020 </a:t>
            </a:r>
            <a:r>
              <a:rPr lang="en-US" u="sng">
                <a:solidFill>
                  <a:schemeClr val="hlink"/>
                </a:solidFill>
                <a:hlinkClick r:id="rId7"/>
              </a:rPr>
              <a:t>Covid-19’s wintry mix</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8"/>
              </a:rPr>
              <a:t>www.sciencedaily.com</a:t>
            </a:r>
            <a:r>
              <a:rPr lang="en-US"/>
              <a:t> on Nov. 2,2020 </a:t>
            </a:r>
            <a:r>
              <a:rPr lang="en-US" u="sng">
                <a:solidFill>
                  <a:schemeClr val="hlink"/>
                </a:solidFill>
                <a:hlinkClick r:id="rId9"/>
              </a:rPr>
              <a:t>Hot or cold, weather alone has no significant effect on COVID-19 spread</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10"/>
              </a:rPr>
              <a:t>www.cbc.ca</a:t>
            </a:r>
            <a:r>
              <a:rPr lang="en-US"/>
              <a:t> on Nov. 7, 2020 </a:t>
            </a:r>
            <a:r>
              <a:rPr lang="en-US" u="sng">
                <a:solidFill>
                  <a:schemeClr val="hlink"/>
                </a:solidFill>
                <a:hlinkClick r:id="rId11"/>
              </a:rPr>
              <a:t>Winter will help COVID-19 spread more easily</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12"/>
              </a:rPr>
              <a:t>www.huffingtonpost.ca</a:t>
            </a:r>
            <a:r>
              <a:rPr lang="en-US"/>
              <a:t> on Jan.7,2021 </a:t>
            </a:r>
            <a:r>
              <a:rPr lang="en-US" u="sng">
                <a:solidFill>
                  <a:schemeClr val="hlink"/>
                </a:solidFill>
                <a:hlinkClick r:id="rId13"/>
              </a:rPr>
              <a:t>Does Cold Weather Make COVID-19 Spread More Easily?</a:t>
            </a:r>
            <a:endParaRPr/>
          </a:p>
          <a:p>
            <a:pPr indent="-317500" lvl="0" marL="457200" rtl="0" algn="l">
              <a:lnSpc>
                <a:spcPct val="100000"/>
              </a:lnSpc>
              <a:spcBef>
                <a:spcPts val="0"/>
              </a:spcBef>
              <a:spcAft>
                <a:spcPts val="0"/>
              </a:spcAft>
              <a:buSzPts val="1400"/>
              <a:buFont typeface="Arial"/>
              <a:buAutoNum type="arabicPeriod"/>
            </a:pPr>
            <a:r>
              <a:rPr lang="en-US" u="sng">
                <a:solidFill>
                  <a:schemeClr val="hlink"/>
                </a:solidFill>
                <a:hlinkClick r:id="rId14"/>
              </a:rPr>
              <a:t>www.ctvnews.ca</a:t>
            </a:r>
            <a:r>
              <a:rPr lang="en-US"/>
              <a:t> on Sep. 20,2020 </a:t>
            </a:r>
            <a:r>
              <a:rPr lang="en-US" u="sng">
                <a:solidFill>
                  <a:schemeClr val="hlink"/>
                </a:solidFill>
                <a:hlinkClick r:id="rId15"/>
              </a:rPr>
              <a:t>COVID-19 appears to spread less in warm and wet climates</a:t>
            </a:r>
            <a:endParaRPr/>
          </a:p>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39700" rtl="0" algn="l">
              <a:lnSpc>
                <a:spcPct val="100000"/>
              </a:lnSpc>
              <a:spcBef>
                <a:spcPts val="0"/>
              </a:spcBef>
              <a:spcAft>
                <a:spcPts val="0"/>
              </a:spcAft>
              <a:buSzPts val="1400"/>
              <a:buNone/>
            </a:pPr>
            <a:r>
              <a:rPr b="1" lang="en-US"/>
              <a:t>Correlation</a:t>
            </a:r>
            <a:r>
              <a:rPr lang="en-US"/>
              <a:t> is a statistical technique that can show whether and how strongly pairs of variables are related/interdependent. When we look at two variables over time if one variable changes how does this affect change in another variable. So </a:t>
            </a:r>
            <a:r>
              <a:rPr b="1" i="1" lang="en-US"/>
              <a:t>Correlation measures to what extent different variables are interdependent.</a:t>
            </a:r>
            <a:endParaRPr/>
          </a:p>
          <a:p>
            <a:pPr indent="-228600" lvl="0" marL="457200" rtl="0" algn="l">
              <a:lnSpc>
                <a:spcPct val="100000"/>
              </a:lnSpc>
              <a:spcBef>
                <a:spcPts val="0"/>
              </a:spcBef>
              <a:spcAft>
                <a:spcPts val="0"/>
              </a:spcAft>
              <a:buSzPts val="1400"/>
              <a:buNone/>
            </a:pPr>
            <a:r>
              <a:t/>
            </a:r>
            <a:endParaRPr b="1" i="1"/>
          </a:p>
          <a:p>
            <a:pPr indent="0" lvl="0" marL="139700" rtl="0" algn="l">
              <a:lnSpc>
                <a:spcPct val="100000"/>
              </a:lnSpc>
              <a:spcBef>
                <a:spcPts val="0"/>
              </a:spcBef>
              <a:spcAft>
                <a:spcPts val="0"/>
              </a:spcAft>
              <a:buSzPts val="1400"/>
              <a:buFont typeface="Arial"/>
              <a:buNone/>
            </a:pPr>
            <a:r>
              <a:rPr b="1" lang="en-US"/>
              <a:t>Positive Correlation</a:t>
            </a:r>
            <a:r>
              <a:rPr lang="en-US"/>
              <a:t>: both variables change in the same direction.</a:t>
            </a:r>
            <a:endParaRPr/>
          </a:p>
          <a:p>
            <a:pPr indent="0" lvl="0" marL="139700" rtl="0" algn="l">
              <a:lnSpc>
                <a:spcPct val="100000"/>
              </a:lnSpc>
              <a:spcBef>
                <a:spcPts val="0"/>
              </a:spcBef>
              <a:spcAft>
                <a:spcPts val="0"/>
              </a:spcAft>
              <a:buSzPts val="1400"/>
              <a:buFont typeface="Arial"/>
              <a:buNone/>
            </a:pPr>
            <a:r>
              <a:rPr b="1" lang="en-US"/>
              <a:t>Neutral Correlation</a:t>
            </a:r>
            <a:r>
              <a:rPr lang="en-US"/>
              <a:t>: No relationship in the change of the variables.</a:t>
            </a:r>
            <a:endParaRPr/>
          </a:p>
          <a:p>
            <a:pPr indent="0" lvl="0" marL="139700" rtl="0" algn="l">
              <a:lnSpc>
                <a:spcPct val="100000"/>
              </a:lnSpc>
              <a:spcBef>
                <a:spcPts val="0"/>
              </a:spcBef>
              <a:spcAft>
                <a:spcPts val="0"/>
              </a:spcAft>
              <a:buSzPts val="1400"/>
              <a:buFont typeface="Arial"/>
              <a:buNone/>
            </a:pPr>
            <a:r>
              <a:rPr b="1" lang="en-US"/>
              <a:t>Negative Correlation</a:t>
            </a:r>
            <a:r>
              <a:rPr lang="en-US"/>
              <a:t>: variables change in opposite directions.</a:t>
            </a:r>
            <a:endParaRPr/>
          </a:p>
          <a:p>
            <a:pPr indent="0" lvl="0" marL="139700" rtl="0" algn="l">
              <a:lnSpc>
                <a:spcPct val="100000"/>
              </a:lnSpc>
              <a:spcBef>
                <a:spcPts val="0"/>
              </a:spcBef>
              <a:spcAft>
                <a:spcPts val="0"/>
              </a:spcAft>
              <a:buSzPts val="1400"/>
              <a:buFont typeface="Arial"/>
              <a:buNone/>
            </a:pPr>
            <a:r>
              <a:t/>
            </a:r>
            <a:endParaRPr/>
          </a:p>
          <a:p>
            <a:pPr indent="0" lvl="0" marL="139700" rtl="0" algn="l">
              <a:lnSpc>
                <a:spcPct val="100000"/>
              </a:lnSpc>
              <a:spcBef>
                <a:spcPts val="0"/>
              </a:spcBef>
              <a:spcAft>
                <a:spcPts val="0"/>
              </a:spcAft>
              <a:buSzPts val="1400"/>
              <a:buFont typeface="Arial"/>
              <a:buNone/>
            </a:pPr>
            <a:r>
              <a:t/>
            </a:r>
            <a:endParaRPr/>
          </a:p>
          <a:p>
            <a:pPr indent="0" lvl="0" marL="139700" rtl="0" algn="l">
              <a:lnSpc>
                <a:spcPct val="100000"/>
              </a:lnSpc>
              <a:spcBef>
                <a:spcPts val="0"/>
              </a:spcBef>
              <a:spcAft>
                <a:spcPts val="0"/>
              </a:spcAft>
              <a:buSzPts val="1400"/>
              <a:buNone/>
            </a:pPr>
            <a:r>
              <a:rPr lang="en-US"/>
              <a:t>Correlation coefficient and p-value will tell you the following:</a:t>
            </a:r>
            <a:endParaRPr/>
          </a:p>
          <a:p>
            <a:pPr indent="-317500" lvl="0" marL="457200" rtl="0" algn="l">
              <a:lnSpc>
                <a:spcPct val="100000"/>
              </a:lnSpc>
              <a:spcBef>
                <a:spcPts val="0"/>
              </a:spcBef>
              <a:spcAft>
                <a:spcPts val="0"/>
              </a:spcAft>
              <a:buSzPts val="1400"/>
              <a:buChar char="●"/>
            </a:pPr>
            <a:r>
              <a:rPr lang="en-US"/>
              <a:t>Correlation coefficient </a:t>
            </a:r>
            <a:endParaRPr/>
          </a:p>
          <a:p>
            <a:pPr indent="-317500" lvl="0" marL="457200" rtl="0" algn="l">
              <a:lnSpc>
                <a:spcPct val="100000"/>
              </a:lnSpc>
              <a:spcBef>
                <a:spcPts val="0"/>
              </a:spcBef>
              <a:spcAft>
                <a:spcPts val="0"/>
              </a:spcAft>
              <a:buSzPts val="1400"/>
              <a:buFont typeface="Arial"/>
              <a:buChar char="•"/>
            </a:pPr>
            <a:r>
              <a:rPr lang="en-US"/>
              <a:t>close to +1: Large Positive relationship</a:t>
            </a:r>
            <a:endParaRPr/>
          </a:p>
          <a:p>
            <a:pPr indent="-317500" lvl="0" marL="457200" rtl="0" algn="l">
              <a:lnSpc>
                <a:spcPct val="100000"/>
              </a:lnSpc>
              <a:spcBef>
                <a:spcPts val="0"/>
              </a:spcBef>
              <a:spcAft>
                <a:spcPts val="0"/>
              </a:spcAft>
              <a:buSzPts val="1400"/>
              <a:buFont typeface="Arial"/>
              <a:buChar char="•"/>
            </a:pPr>
            <a:r>
              <a:rPr lang="en-US"/>
              <a:t>close to -1: Large Negative relationship</a:t>
            </a:r>
            <a:endParaRPr/>
          </a:p>
          <a:p>
            <a:pPr indent="-317500" lvl="0" marL="457200" rtl="0" algn="l">
              <a:lnSpc>
                <a:spcPct val="100000"/>
              </a:lnSpc>
              <a:spcBef>
                <a:spcPts val="0"/>
              </a:spcBef>
              <a:spcAft>
                <a:spcPts val="0"/>
              </a:spcAft>
              <a:buSzPts val="1400"/>
              <a:buFont typeface="Arial"/>
              <a:buChar char="•"/>
            </a:pPr>
            <a:r>
              <a:rPr lang="en-US"/>
              <a:t>close to 0: No relationship</a:t>
            </a:r>
            <a:endParaRPr/>
          </a:p>
          <a:p>
            <a:pPr indent="0" lvl="0" marL="139700" rtl="0" algn="l">
              <a:lnSpc>
                <a:spcPct val="100000"/>
              </a:lnSpc>
              <a:spcBef>
                <a:spcPts val="0"/>
              </a:spcBef>
              <a:spcAft>
                <a:spcPts val="0"/>
              </a:spcAft>
              <a:buSzPts val="1400"/>
              <a:buNone/>
            </a:pPr>
            <a:r>
              <a:t/>
            </a:r>
            <a:endParaRPr/>
          </a:p>
          <a:p>
            <a:pPr indent="0" lvl="0" marL="139700" rtl="0" algn="l">
              <a:lnSpc>
                <a:spcPct val="100000"/>
              </a:lnSpc>
              <a:spcBef>
                <a:spcPts val="0"/>
              </a:spcBef>
              <a:spcAft>
                <a:spcPts val="0"/>
              </a:spcAft>
              <a:buSzPts val="1400"/>
              <a:buNone/>
            </a:pPr>
            <a:r>
              <a:rPr lang="en-US"/>
              <a:t>P-value</a:t>
            </a:r>
            <a:endParaRPr/>
          </a:p>
          <a:p>
            <a:pPr indent="-317500" lvl="0" marL="457200" rtl="0" algn="l">
              <a:lnSpc>
                <a:spcPct val="100000"/>
              </a:lnSpc>
              <a:spcBef>
                <a:spcPts val="0"/>
              </a:spcBef>
              <a:spcAft>
                <a:spcPts val="0"/>
              </a:spcAft>
              <a:buSzPts val="1400"/>
              <a:buFont typeface="Arial"/>
              <a:buChar char="•"/>
            </a:pPr>
            <a:r>
              <a:rPr lang="en-US"/>
              <a:t>P-value &lt;0.001: </a:t>
            </a:r>
            <a:r>
              <a:rPr b="1" lang="en-US"/>
              <a:t>Strong</a:t>
            </a:r>
            <a:r>
              <a:rPr lang="en-US"/>
              <a:t> certainty in the result</a:t>
            </a:r>
            <a:endParaRPr/>
          </a:p>
          <a:p>
            <a:pPr indent="-317500" lvl="0" marL="457200" rtl="0" algn="l">
              <a:lnSpc>
                <a:spcPct val="100000"/>
              </a:lnSpc>
              <a:spcBef>
                <a:spcPts val="0"/>
              </a:spcBef>
              <a:spcAft>
                <a:spcPts val="0"/>
              </a:spcAft>
              <a:buSzPts val="1400"/>
              <a:buFont typeface="Arial"/>
              <a:buChar char="•"/>
            </a:pPr>
            <a:r>
              <a:rPr lang="en-US"/>
              <a:t>P-value &lt;0.05:  </a:t>
            </a:r>
            <a:r>
              <a:rPr b="1" lang="en-US"/>
              <a:t>Moderate</a:t>
            </a:r>
            <a:r>
              <a:rPr lang="en-US"/>
              <a:t> certainty in the result</a:t>
            </a:r>
            <a:endParaRPr/>
          </a:p>
          <a:p>
            <a:pPr indent="-317500" lvl="0" marL="457200" rtl="0" algn="l">
              <a:lnSpc>
                <a:spcPct val="100000"/>
              </a:lnSpc>
              <a:spcBef>
                <a:spcPts val="0"/>
              </a:spcBef>
              <a:spcAft>
                <a:spcPts val="0"/>
              </a:spcAft>
              <a:buSzPts val="1400"/>
              <a:buFont typeface="Arial"/>
              <a:buChar char="•"/>
            </a:pPr>
            <a:r>
              <a:rPr lang="en-US"/>
              <a:t>P-value &lt;0.1: </a:t>
            </a:r>
            <a:r>
              <a:rPr b="1" lang="en-US"/>
              <a:t>Weak</a:t>
            </a:r>
            <a:r>
              <a:rPr lang="en-US"/>
              <a:t> certainty in the result</a:t>
            </a:r>
            <a:endParaRPr/>
          </a:p>
          <a:p>
            <a:pPr indent="-317500" lvl="0" marL="457200" rtl="0" algn="l">
              <a:lnSpc>
                <a:spcPct val="100000"/>
              </a:lnSpc>
              <a:spcBef>
                <a:spcPts val="0"/>
              </a:spcBef>
              <a:spcAft>
                <a:spcPts val="0"/>
              </a:spcAft>
              <a:buSzPts val="1400"/>
              <a:buFont typeface="Arial"/>
              <a:buChar char="•"/>
            </a:pPr>
            <a:r>
              <a:rPr lang="en-US"/>
              <a:t>P-value &gt; 0.1: </a:t>
            </a:r>
            <a:r>
              <a:rPr b="1" lang="en-US"/>
              <a:t>No</a:t>
            </a:r>
            <a:r>
              <a:rPr lang="en-US"/>
              <a:t> certainty in the result</a:t>
            </a:r>
            <a:endParaRPr/>
          </a:p>
          <a:p>
            <a:pPr indent="0" lvl="0" marL="139700" rtl="0" algn="l">
              <a:lnSpc>
                <a:spcPct val="100000"/>
              </a:lnSpc>
              <a:spcBef>
                <a:spcPts val="0"/>
              </a:spcBef>
              <a:spcAft>
                <a:spcPts val="0"/>
              </a:spcAft>
              <a:buSzPts val="1400"/>
              <a:buFont typeface="Arial"/>
              <a:buNone/>
            </a:pPr>
            <a:r>
              <a:t/>
            </a:r>
            <a:endParaRPr/>
          </a:p>
          <a:p>
            <a:pPr indent="0" lvl="0" marL="139700" rtl="0" algn="l">
              <a:lnSpc>
                <a:spcPct val="100000"/>
              </a:lnSpc>
              <a:spcBef>
                <a:spcPts val="0"/>
              </a:spcBef>
              <a:spcAft>
                <a:spcPts val="0"/>
              </a:spcAft>
              <a:buSzPts val="1400"/>
              <a:buFont typeface="Arial"/>
              <a:buNone/>
            </a:pPr>
            <a:r>
              <a:rPr b="1" lang="en-US"/>
              <a:t>There are several statistics that you can use to quantify correlation- Pearson’s r | Spearman’s ρ (rho) | Kendall’s τ (tau)</a:t>
            </a:r>
            <a:endParaRPr/>
          </a:p>
          <a:p>
            <a:pPr indent="0" lvl="0" marL="139700" rtl="0" algn="l">
              <a:lnSpc>
                <a:spcPct val="100000"/>
              </a:lnSpc>
              <a:spcBef>
                <a:spcPts val="0"/>
              </a:spcBef>
              <a:spcAft>
                <a:spcPts val="0"/>
              </a:spcAft>
              <a:buSzPts val="1400"/>
              <a:buFont typeface="Arial"/>
              <a:buNone/>
            </a:pPr>
            <a:r>
              <a:rPr lang="en-US"/>
              <a:t>Pearson’s coefficient measures linear correlation, while the Spearman and Kendall coefficients compare the ranks of data.</a:t>
            </a:r>
            <a:endParaRPr/>
          </a:p>
          <a:p>
            <a:pPr indent="0" lvl="0" marL="139700" rtl="0" algn="l">
              <a:lnSpc>
                <a:spcPct val="100000"/>
              </a:lnSpc>
              <a:spcBef>
                <a:spcPts val="0"/>
              </a:spcBef>
              <a:spcAft>
                <a:spcPts val="0"/>
              </a:spcAft>
              <a:buSzPts val="1400"/>
              <a:buNone/>
            </a:pPr>
            <a:r>
              <a:t/>
            </a:r>
            <a:endParaRPr/>
          </a:p>
          <a:p>
            <a:pPr indent="0" lvl="0" marL="139700" rtl="0" algn="l">
              <a:lnSpc>
                <a:spcPct val="100000"/>
              </a:lnSpc>
              <a:spcBef>
                <a:spcPts val="0"/>
              </a:spcBef>
              <a:spcAft>
                <a:spcPts val="0"/>
              </a:spcAft>
              <a:buSzPts val="1400"/>
              <a:buNone/>
            </a:pPr>
            <a:r>
              <a:rPr lang="en-US"/>
              <a:t>Several conditions have to be met for Pearson correlation:</a:t>
            </a:r>
            <a:endParaRPr/>
          </a:p>
          <a:p>
            <a:pPr indent="-317500" lvl="0" marL="457200" rtl="0" algn="l">
              <a:lnSpc>
                <a:spcPct val="100000"/>
              </a:lnSpc>
              <a:spcBef>
                <a:spcPts val="0"/>
              </a:spcBef>
              <a:spcAft>
                <a:spcPts val="0"/>
              </a:spcAft>
              <a:buSzPts val="1400"/>
              <a:buFont typeface="Arial"/>
              <a:buChar char="•"/>
            </a:pPr>
            <a:r>
              <a:rPr lang="en-US"/>
              <a:t>The variables x and y must have a linear relationship.</a:t>
            </a:r>
            <a:endParaRPr/>
          </a:p>
          <a:p>
            <a:pPr indent="-317500" lvl="0" marL="457200" rtl="0" algn="l">
              <a:lnSpc>
                <a:spcPct val="100000"/>
              </a:lnSpc>
              <a:spcBef>
                <a:spcPts val="0"/>
              </a:spcBef>
              <a:spcAft>
                <a:spcPts val="0"/>
              </a:spcAft>
              <a:buSzPts val="1400"/>
              <a:buFont typeface="Arial"/>
              <a:buChar char="•"/>
            </a:pPr>
            <a:r>
              <a:rPr lang="en-US"/>
              <a:t>Both variables x and y must be numerical (or quantitative). That is, they must represent measurements with no restriction on their level of precision. For example, numbers with many places after the decimal point (such as 11.332 or 0.229) must be possible.</a:t>
            </a:r>
            <a:endParaRPr/>
          </a:p>
          <a:p>
            <a:pPr indent="-317500" lvl="0" marL="457200" rtl="0" algn="l">
              <a:lnSpc>
                <a:spcPct val="100000"/>
              </a:lnSpc>
              <a:spcBef>
                <a:spcPts val="0"/>
              </a:spcBef>
              <a:spcAft>
                <a:spcPts val="0"/>
              </a:spcAft>
              <a:buSzPts val="1400"/>
              <a:buFont typeface="Arial"/>
              <a:buChar char="•"/>
            </a:pPr>
            <a:r>
              <a:rPr lang="en-US"/>
              <a:t>The y values must have a normal distribution for each x, with the same variance at each x.</a:t>
            </a:r>
            <a:endParaRPr/>
          </a:p>
          <a:p>
            <a:pPr indent="0" lvl="0" marL="139700" rtl="0" algn="l">
              <a:lnSpc>
                <a:spcPct val="100000"/>
              </a:lnSpc>
              <a:spcBef>
                <a:spcPts val="0"/>
              </a:spcBef>
              <a:spcAft>
                <a:spcPts val="0"/>
              </a:spcAft>
              <a:buSzPts val="1400"/>
              <a:buNone/>
            </a:pPr>
            <a:r>
              <a:rPr lang="en-US"/>
              <a:t>The Pearson’s correlation coefficient is calculated as the covariance of the two variables divided by the product of the standard deviation of each data sample. It is the normalization of the covariance between the two variables to give an interpretable score.</a:t>
            </a:r>
            <a:endParaRPr/>
          </a:p>
          <a:p>
            <a:pPr indent="0" lvl="0" marL="139700" rtl="0" algn="l">
              <a:lnSpc>
                <a:spcPct val="100000"/>
              </a:lnSpc>
              <a:spcBef>
                <a:spcPts val="0"/>
              </a:spcBef>
              <a:spcAft>
                <a:spcPts val="0"/>
              </a:spcAft>
              <a:buSzPts val="1400"/>
              <a:buFont typeface="Arial"/>
              <a:buNone/>
            </a:pPr>
            <a:r>
              <a:t/>
            </a:r>
            <a:endParaRPr/>
          </a:p>
          <a:p>
            <a:pPr indent="0" lvl="0" marL="139700" rtl="0" algn="l">
              <a:lnSpc>
                <a:spcPct val="100000"/>
              </a:lnSpc>
              <a:spcBef>
                <a:spcPts val="0"/>
              </a:spcBef>
              <a:spcAft>
                <a:spcPts val="0"/>
              </a:spcAft>
              <a:buSzPts val="1400"/>
              <a:buFont typeface="Arial"/>
              <a:buNone/>
            </a:pPr>
            <a:r>
              <a:t/>
            </a:r>
            <a:endParaRPr/>
          </a:p>
          <a:p>
            <a:pPr indent="0" lvl="0" marL="139700" rtl="0" algn="l">
              <a:lnSpc>
                <a:spcPct val="100000"/>
              </a:lnSpc>
              <a:spcBef>
                <a:spcPts val="0"/>
              </a:spcBef>
              <a:spcAft>
                <a:spcPts val="0"/>
              </a:spcAft>
              <a:buSzPts val="1400"/>
              <a:buNone/>
            </a:pPr>
            <a:r>
              <a:rPr lang="en-US"/>
              <a:t>Pearson’s correlation coefficient is the most common correlation measure out there, but it is not the only one out there. Pearson’s correlation can't be used in all cases. It can be used only when certain conditions are met (those are listed above). If those conditions are not met, the rank correlation can be used (Spearman and Kendall correlation).</a:t>
            </a:r>
            <a:endParaRPr/>
          </a:p>
          <a:p>
            <a:pPr indent="0" lvl="0" marL="139700" rtl="0" algn="l">
              <a:lnSpc>
                <a:spcPct val="100000"/>
              </a:lnSpc>
              <a:spcBef>
                <a:spcPts val="0"/>
              </a:spcBef>
              <a:spcAft>
                <a:spcPts val="0"/>
              </a:spcAft>
              <a:buSzPts val="1400"/>
              <a:buNone/>
            </a:pPr>
            <a:r>
              <a:rPr lang="en-US"/>
              <a:t>Pearson correlation assumes that the data we are comparing is normally distributed. When that assumption is not true, the correlation value is reflecting the true association. Spearman correlation does not assume that data is from a specific distribution, so it is a non-parametric correlation measure.</a:t>
            </a:r>
            <a:endParaRPr/>
          </a:p>
          <a:p>
            <a:pPr indent="0" lvl="0" marL="139700" rtl="0" algn="l">
              <a:lnSpc>
                <a:spcPct val="100000"/>
              </a:lnSpc>
              <a:spcBef>
                <a:spcPts val="0"/>
              </a:spcBef>
              <a:spcAft>
                <a:spcPts val="0"/>
              </a:spcAft>
              <a:buSzPts val="1400"/>
              <a:buNone/>
            </a:pPr>
            <a:r>
              <a:rPr lang="en-US"/>
              <a:t>Spearman’s rank correlation doesn’t require the relationship between the variables x and y to be linear, nor does it require the variables to be numerical. You use Spearman’s rank when the variables are ordinal or/and quantitative. Rather than examining a linear relationship between x and y, Spearman’s rank correlation tests whether two ordinal or/and quantitative variables are dependent.</a:t>
            </a:r>
            <a:endParaRPr/>
          </a:p>
          <a:p>
            <a:pPr indent="0" lvl="0" marL="139700" rtl="0" algn="l">
              <a:lnSpc>
                <a:spcPct val="100000"/>
              </a:lnSpc>
              <a:spcBef>
                <a:spcPts val="0"/>
              </a:spcBef>
              <a:spcAft>
                <a:spcPts val="0"/>
              </a:spcAft>
              <a:buSzPts val="1400"/>
              <a:buNone/>
            </a:pPr>
            <a:r>
              <a:rPr lang="en-US"/>
              <a:t>Note that Spearman’s rank applies to ordinal data only.</a:t>
            </a:r>
            <a:endParaRPr/>
          </a:p>
          <a:p>
            <a:pPr indent="0" lvl="0" marL="139700" rtl="0" algn="l">
              <a:lnSpc>
                <a:spcPct val="100000"/>
              </a:lnSpc>
              <a:spcBef>
                <a:spcPts val="0"/>
              </a:spcBef>
              <a:spcAft>
                <a:spcPts val="0"/>
              </a:spcAft>
              <a:buSzPts val="1400"/>
              <a:buNone/>
            </a:pPr>
            <a:r>
              <a:rPr lang="en-US"/>
              <a:t>Spearman's correlation coefficient, (ρ, also signified by </a:t>
            </a:r>
            <a:r>
              <a:rPr i="1" lang="en-US"/>
              <a:t>r</a:t>
            </a:r>
            <a:r>
              <a:rPr lang="en-US"/>
              <a:t>s) measures the strength and direction of the association between two ranked variables. You interpret the value of Spearman’s rank correlation, ρ the same way you interpret Pearson’s correlation, r. The values of ρ can go between –1 and +1. The higher the magnitude of ρ (in the positive or negative directions), the stronger the relationship.</a:t>
            </a:r>
            <a:endParaRPr/>
          </a:p>
          <a:p>
            <a:pPr indent="0" lvl="0" marL="139700" rtl="0" algn="l">
              <a:lnSpc>
                <a:spcPct val="100000"/>
              </a:lnSpc>
              <a:spcBef>
                <a:spcPts val="0"/>
              </a:spcBef>
              <a:spcAft>
                <a:spcPts val="0"/>
              </a:spcAft>
              <a:buSzPts val="1400"/>
              <a:buFont typeface="Arial"/>
              <a:buNone/>
            </a:pPr>
            <a:r>
              <a:t/>
            </a:r>
            <a:endParaRPr/>
          </a:p>
          <a:p>
            <a:pPr indent="0" lvl="0" marL="139700" rtl="0" algn="l">
              <a:lnSpc>
                <a:spcPct val="100000"/>
              </a:lnSpc>
              <a:spcBef>
                <a:spcPts val="0"/>
              </a:spcBef>
              <a:spcAft>
                <a:spcPts val="0"/>
              </a:spcAft>
              <a:buSzPts val="1400"/>
              <a:buFont typeface="Arial"/>
              <a:buNone/>
            </a:pPr>
            <a:r>
              <a:t/>
            </a:r>
            <a:endParaRPr/>
          </a:p>
          <a:p>
            <a:pPr indent="-228600" lvl="0" marL="457200" rtl="0" algn="l">
              <a:lnSpc>
                <a:spcPct val="100000"/>
              </a:lnSpc>
              <a:spcBef>
                <a:spcPts val="0"/>
              </a:spcBef>
              <a:spcAft>
                <a:spcPts val="0"/>
              </a:spcAft>
              <a:buSzPts val="1400"/>
              <a:buNone/>
            </a:pPr>
            <a:r>
              <a:t/>
            </a:r>
            <a:endParaRPr/>
          </a:p>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US"/>
              <a:t>These results are based on weather = temp and humidity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0"/>
          <p:cNvPicPr preferRelativeResize="0"/>
          <p:nvPr/>
        </p:nvPicPr>
        <p:blipFill rotWithShape="1">
          <a:blip r:embed="rId2">
            <a:alphaModFix/>
          </a:blip>
          <a:srcRect b="892" l="0" r="0" t="893"/>
          <a:stretch/>
        </p:blipFill>
        <p:spPr>
          <a:xfrm>
            <a:off x="8159800" y="1226525"/>
            <a:ext cx="559400" cy="551575"/>
          </a:xfrm>
          <a:prstGeom prst="rect">
            <a:avLst/>
          </a:prstGeom>
          <a:noFill/>
          <a:ln>
            <a:noFill/>
          </a:ln>
        </p:spPr>
      </p:pic>
      <p:pic>
        <p:nvPicPr>
          <p:cNvPr id="11" name="Google Shape;11;p20"/>
          <p:cNvPicPr preferRelativeResize="0"/>
          <p:nvPr/>
        </p:nvPicPr>
        <p:blipFill rotWithShape="1">
          <a:blip r:embed="rId3">
            <a:alphaModFix/>
          </a:blip>
          <a:srcRect b="892" l="0" r="0" t="893"/>
          <a:stretch/>
        </p:blipFill>
        <p:spPr>
          <a:xfrm>
            <a:off x="5840740" y="3088850"/>
            <a:ext cx="868960" cy="856825"/>
          </a:xfrm>
          <a:prstGeom prst="rect">
            <a:avLst/>
          </a:prstGeom>
          <a:noFill/>
          <a:ln>
            <a:noFill/>
          </a:ln>
        </p:spPr>
      </p:pic>
      <p:sp>
        <p:nvSpPr>
          <p:cNvPr id="12" name="Google Shape;12;p20"/>
          <p:cNvSpPr/>
          <p:nvPr/>
        </p:nvSpPr>
        <p:spPr>
          <a:xfrm>
            <a:off x="0" y="1593450"/>
            <a:ext cx="9144000" cy="1956600"/>
          </a:xfrm>
          <a:prstGeom prst="rect">
            <a:avLst/>
          </a:prstGeom>
          <a:solidFill>
            <a:srgbClr val="001033">
              <a:alpha val="3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0"/>
          <p:cNvSpPr txBox="1"/>
          <p:nvPr>
            <p:ph type="ctrTitle"/>
          </p:nvPr>
        </p:nvSpPr>
        <p:spPr>
          <a:xfrm>
            <a:off x="514800" y="2010200"/>
            <a:ext cx="6390300" cy="11415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lvl1pPr lvl="0" algn="l">
              <a:lnSpc>
                <a:spcPct val="90000"/>
              </a:lnSpc>
              <a:spcBef>
                <a:spcPts val="0"/>
              </a:spcBef>
              <a:spcAft>
                <a:spcPts val="0"/>
              </a:spcAft>
              <a:buSzPts val="5400"/>
              <a:buNone/>
              <a:defRPr sz="5400"/>
            </a:lvl1pPr>
            <a:lvl2pPr lvl="1" algn="l">
              <a:lnSpc>
                <a:spcPct val="90000"/>
              </a:lnSpc>
              <a:spcBef>
                <a:spcPts val="0"/>
              </a:spcBef>
              <a:spcAft>
                <a:spcPts val="0"/>
              </a:spcAft>
              <a:buSzPts val="5400"/>
              <a:buNone/>
              <a:defRPr sz="5400"/>
            </a:lvl2pPr>
            <a:lvl3pPr lvl="2" algn="l">
              <a:lnSpc>
                <a:spcPct val="90000"/>
              </a:lnSpc>
              <a:spcBef>
                <a:spcPts val="0"/>
              </a:spcBef>
              <a:spcAft>
                <a:spcPts val="0"/>
              </a:spcAft>
              <a:buSzPts val="5400"/>
              <a:buNone/>
              <a:defRPr sz="5400"/>
            </a:lvl3pPr>
            <a:lvl4pPr lvl="3" algn="l">
              <a:lnSpc>
                <a:spcPct val="90000"/>
              </a:lnSpc>
              <a:spcBef>
                <a:spcPts val="0"/>
              </a:spcBef>
              <a:spcAft>
                <a:spcPts val="0"/>
              </a:spcAft>
              <a:buSzPts val="5400"/>
              <a:buNone/>
              <a:defRPr sz="5400"/>
            </a:lvl4pPr>
            <a:lvl5pPr lvl="4" algn="l">
              <a:lnSpc>
                <a:spcPct val="90000"/>
              </a:lnSpc>
              <a:spcBef>
                <a:spcPts val="0"/>
              </a:spcBef>
              <a:spcAft>
                <a:spcPts val="0"/>
              </a:spcAft>
              <a:buSzPts val="5400"/>
              <a:buNone/>
              <a:defRPr sz="5400"/>
            </a:lvl5pPr>
            <a:lvl6pPr lvl="5" algn="l">
              <a:lnSpc>
                <a:spcPct val="90000"/>
              </a:lnSpc>
              <a:spcBef>
                <a:spcPts val="0"/>
              </a:spcBef>
              <a:spcAft>
                <a:spcPts val="0"/>
              </a:spcAft>
              <a:buSzPts val="5400"/>
              <a:buNone/>
              <a:defRPr sz="5400"/>
            </a:lvl6pPr>
            <a:lvl7pPr lvl="6" algn="l">
              <a:lnSpc>
                <a:spcPct val="90000"/>
              </a:lnSpc>
              <a:spcBef>
                <a:spcPts val="0"/>
              </a:spcBef>
              <a:spcAft>
                <a:spcPts val="0"/>
              </a:spcAft>
              <a:buSzPts val="5400"/>
              <a:buNone/>
              <a:defRPr sz="5400"/>
            </a:lvl7pPr>
            <a:lvl8pPr lvl="7" algn="l">
              <a:lnSpc>
                <a:spcPct val="90000"/>
              </a:lnSpc>
              <a:spcBef>
                <a:spcPts val="0"/>
              </a:spcBef>
              <a:spcAft>
                <a:spcPts val="0"/>
              </a:spcAft>
              <a:buSzPts val="5400"/>
              <a:buNone/>
              <a:defRPr sz="5400"/>
            </a:lvl8pPr>
            <a:lvl9pPr lvl="8" algn="l">
              <a:lnSpc>
                <a:spcPct val="90000"/>
              </a:lnSpc>
              <a:spcBef>
                <a:spcPts val="0"/>
              </a:spcBef>
              <a:spcAft>
                <a:spcPts val="0"/>
              </a:spcAft>
              <a:buSzPts val="5400"/>
              <a:buNone/>
              <a:defRPr sz="5400"/>
            </a:lvl9pPr>
          </a:lstStyle>
          <a:p/>
        </p:txBody>
      </p:sp>
      <p:sp>
        <p:nvSpPr>
          <p:cNvPr id="14" name="Google Shape;14;p20"/>
          <p:cNvSpPr/>
          <p:nvPr/>
        </p:nvSpPr>
        <p:spPr>
          <a:xfrm>
            <a:off x="0" y="1593450"/>
            <a:ext cx="81600" cy="1956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0"/>
          <p:cNvPicPr preferRelativeResize="0"/>
          <p:nvPr/>
        </p:nvPicPr>
        <p:blipFill rotWithShape="1">
          <a:blip r:embed="rId3">
            <a:alphaModFix/>
          </a:blip>
          <a:srcRect b="0" l="0" r="0" t="32908"/>
          <a:stretch/>
        </p:blipFill>
        <p:spPr>
          <a:xfrm>
            <a:off x="4559800" y="0"/>
            <a:ext cx="2083750" cy="1403574"/>
          </a:xfrm>
          <a:prstGeom prst="rect">
            <a:avLst/>
          </a:prstGeom>
          <a:noFill/>
          <a:ln>
            <a:noFill/>
          </a:ln>
        </p:spPr>
      </p:pic>
      <p:pic>
        <p:nvPicPr>
          <p:cNvPr id="16" name="Google Shape;16;p20"/>
          <p:cNvPicPr preferRelativeResize="0"/>
          <p:nvPr/>
        </p:nvPicPr>
        <p:blipFill rotWithShape="1">
          <a:blip r:embed="rId4">
            <a:alphaModFix/>
          </a:blip>
          <a:srcRect b="989" l="0" r="0" t="980"/>
          <a:stretch/>
        </p:blipFill>
        <p:spPr>
          <a:xfrm>
            <a:off x="7328456" y="3151696"/>
            <a:ext cx="1313988" cy="1293307"/>
          </a:xfrm>
          <a:prstGeom prst="rect">
            <a:avLst/>
          </a:prstGeom>
          <a:noFill/>
          <a:ln>
            <a:noFill/>
          </a:ln>
        </p:spPr>
      </p:pic>
      <p:pic>
        <p:nvPicPr>
          <p:cNvPr id="17" name="Google Shape;17;p20"/>
          <p:cNvPicPr preferRelativeResize="0"/>
          <p:nvPr/>
        </p:nvPicPr>
        <p:blipFill rotWithShape="1">
          <a:blip r:embed="rId4">
            <a:alphaModFix/>
          </a:blip>
          <a:srcRect b="989" l="0" r="0" t="980"/>
          <a:stretch/>
        </p:blipFill>
        <p:spPr>
          <a:xfrm>
            <a:off x="6498100" y="1154949"/>
            <a:ext cx="868950" cy="855263"/>
          </a:xfrm>
          <a:prstGeom prst="rect">
            <a:avLst/>
          </a:prstGeom>
          <a:noFill/>
          <a:ln>
            <a:noFill/>
          </a:ln>
        </p:spPr>
      </p:pic>
      <p:pic>
        <p:nvPicPr>
          <p:cNvPr id="18" name="Google Shape;18;p20"/>
          <p:cNvPicPr preferRelativeResize="0"/>
          <p:nvPr/>
        </p:nvPicPr>
        <p:blipFill rotWithShape="1">
          <a:blip r:embed="rId2">
            <a:alphaModFix/>
          </a:blip>
          <a:srcRect b="0" l="0" r="30044" t="0"/>
          <a:stretch/>
        </p:blipFill>
        <p:spPr>
          <a:xfrm>
            <a:off x="8642450" y="2072900"/>
            <a:ext cx="501549" cy="719850"/>
          </a:xfrm>
          <a:prstGeom prst="rect">
            <a:avLst/>
          </a:prstGeom>
          <a:noFill/>
          <a:ln>
            <a:noFill/>
          </a:ln>
        </p:spPr>
      </p:pic>
      <p:pic>
        <p:nvPicPr>
          <p:cNvPr id="19" name="Google Shape;19;p20"/>
          <p:cNvPicPr preferRelativeResize="0"/>
          <p:nvPr/>
        </p:nvPicPr>
        <p:blipFill rotWithShape="1">
          <a:blip r:embed="rId3">
            <a:alphaModFix/>
          </a:blip>
          <a:srcRect b="57406" l="0" r="0" t="0"/>
          <a:stretch/>
        </p:blipFill>
        <p:spPr>
          <a:xfrm>
            <a:off x="3900875" y="4430100"/>
            <a:ext cx="1680350" cy="718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pic>
        <p:nvPicPr>
          <p:cNvPr id="21" name="Google Shape;21;p21"/>
          <p:cNvPicPr preferRelativeResize="0"/>
          <p:nvPr/>
        </p:nvPicPr>
        <p:blipFill rotWithShape="1">
          <a:blip r:embed="rId2">
            <a:alphaModFix/>
          </a:blip>
          <a:srcRect b="892" l="0" r="0" t="893"/>
          <a:stretch/>
        </p:blipFill>
        <p:spPr>
          <a:xfrm>
            <a:off x="7728625" y="490650"/>
            <a:ext cx="675750" cy="666298"/>
          </a:xfrm>
          <a:prstGeom prst="rect">
            <a:avLst/>
          </a:prstGeom>
          <a:noFill/>
          <a:ln>
            <a:noFill/>
          </a:ln>
        </p:spPr>
      </p:pic>
      <p:pic>
        <p:nvPicPr>
          <p:cNvPr id="22" name="Google Shape;22;p21"/>
          <p:cNvPicPr preferRelativeResize="0"/>
          <p:nvPr/>
        </p:nvPicPr>
        <p:blipFill rotWithShape="1">
          <a:blip r:embed="rId2">
            <a:alphaModFix/>
          </a:blip>
          <a:srcRect b="32971" l="0" r="0" t="0"/>
          <a:stretch/>
        </p:blipFill>
        <p:spPr>
          <a:xfrm>
            <a:off x="7671150" y="4688726"/>
            <a:ext cx="675750" cy="454774"/>
          </a:xfrm>
          <a:prstGeom prst="rect">
            <a:avLst/>
          </a:prstGeom>
          <a:noFill/>
          <a:ln>
            <a:noFill/>
          </a:ln>
        </p:spPr>
      </p:pic>
      <p:grpSp>
        <p:nvGrpSpPr>
          <p:cNvPr id="23" name="Google Shape;23;p21"/>
          <p:cNvGrpSpPr/>
          <p:nvPr/>
        </p:nvGrpSpPr>
        <p:grpSpPr>
          <a:xfrm>
            <a:off x="0" y="40803"/>
            <a:ext cx="9144000" cy="665100"/>
            <a:chOff x="0" y="809153"/>
            <a:chExt cx="9144000" cy="665100"/>
          </a:xfrm>
        </p:grpSpPr>
        <p:sp>
          <p:nvSpPr>
            <p:cNvPr id="24" name="Google Shape;24;p21"/>
            <p:cNvSpPr/>
            <p:nvPr/>
          </p:nvSpPr>
          <p:spPr>
            <a:xfrm>
              <a:off x="0" y="809153"/>
              <a:ext cx="9144000" cy="665100"/>
            </a:xfrm>
            <a:prstGeom prst="rect">
              <a:avLst/>
            </a:prstGeom>
            <a:solidFill>
              <a:srgbClr val="001033">
                <a:alpha val="3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1"/>
            <p:cNvSpPr/>
            <p:nvPr/>
          </p:nvSpPr>
          <p:spPr>
            <a:xfrm>
              <a:off x="0" y="809153"/>
              <a:ext cx="81600" cy="665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21"/>
          <p:cNvSpPr txBox="1"/>
          <p:nvPr>
            <p:ph type="title"/>
          </p:nvPr>
        </p:nvSpPr>
        <p:spPr>
          <a:xfrm>
            <a:off x="514800" y="40800"/>
            <a:ext cx="6373800" cy="6651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lvl1pPr lvl="0" algn="l">
              <a:lnSpc>
                <a:spcPct val="90000"/>
              </a:lnSpc>
              <a:spcBef>
                <a:spcPts val="0"/>
              </a:spcBef>
              <a:spcAft>
                <a:spcPts val="0"/>
              </a:spcAft>
              <a:buSzPts val="3600"/>
              <a:buNone/>
              <a:defRPr/>
            </a:lvl1pPr>
            <a:lvl2pPr lvl="1" algn="l">
              <a:lnSpc>
                <a:spcPct val="90000"/>
              </a:lnSpc>
              <a:spcBef>
                <a:spcPts val="0"/>
              </a:spcBef>
              <a:spcAft>
                <a:spcPts val="0"/>
              </a:spcAft>
              <a:buSzPts val="3600"/>
              <a:buNone/>
              <a:defRPr/>
            </a:lvl2pPr>
            <a:lvl3pPr lvl="2" algn="l">
              <a:lnSpc>
                <a:spcPct val="90000"/>
              </a:lnSpc>
              <a:spcBef>
                <a:spcPts val="0"/>
              </a:spcBef>
              <a:spcAft>
                <a:spcPts val="0"/>
              </a:spcAft>
              <a:buSzPts val="3600"/>
              <a:buNone/>
              <a:defRPr/>
            </a:lvl3pPr>
            <a:lvl4pPr lvl="3" algn="l">
              <a:lnSpc>
                <a:spcPct val="90000"/>
              </a:lnSpc>
              <a:spcBef>
                <a:spcPts val="0"/>
              </a:spcBef>
              <a:spcAft>
                <a:spcPts val="0"/>
              </a:spcAft>
              <a:buSzPts val="3600"/>
              <a:buNone/>
              <a:defRPr/>
            </a:lvl4pPr>
            <a:lvl5pPr lvl="4" algn="l">
              <a:lnSpc>
                <a:spcPct val="90000"/>
              </a:lnSpc>
              <a:spcBef>
                <a:spcPts val="0"/>
              </a:spcBef>
              <a:spcAft>
                <a:spcPts val="0"/>
              </a:spcAft>
              <a:buSzPts val="3600"/>
              <a:buNone/>
              <a:defRPr/>
            </a:lvl5pPr>
            <a:lvl6pPr lvl="5" algn="l">
              <a:lnSpc>
                <a:spcPct val="90000"/>
              </a:lnSpc>
              <a:spcBef>
                <a:spcPts val="0"/>
              </a:spcBef>
              <a:spcAft>
                <a:spcPts val="0"/>
              </a:spcAft>
              <a:buSzPts val="3600"/>
              <a:buNone/>
              <a:defRPr/>
            </a:lvl6pPr>
            <a:lvl7pPr lvl="6" algn="l">
              <a:lnSpc>
                <a:spcPct val="90000"/>
              </a:lnSpc>
              <a:spcBef>
                <a:spcPts val="0"/>
              </a:spcBef>
              <a:spcAft>
                <a:spcPts val="0"/>
              </a:spcAft>
              <a:buSzPts val="3600"/>
              <a:buNone/>
              <a:defRPr/>
            </a:lvl7pPr>
            <a:lvl8pPr lvl="7" algn="l">
              <a:lnSpc>
                <a:spcPct val="90000"/>
              </a:lnSpc>
              <a:spcBef>
                <a:spcPts val="0"/>
              </a:spcBef>
              <a:spcAft>
                <a:spcPts val="0"/>
              </a:spcAft>
              <a:buSzPts val="3600"/>
              <a:buNone/>
              <a:defRPr/>
            </a:lvl8pPr>
            <a:lvl9pPr lvl="8" algn="l">
              <a:lnSpc>
                <a:spcPct val="90000"/>
              </a:lnSpc>
              <a:spcBef>
                <a:spcPts val="0"/>
              </a:spcBef>
              <a:spcAft>
                <a:spcPts val="0"/>
              </a:spcAft>
              <a:buSzPts val="3600"/>
              <a:buNone/>
              <a:defRPr/>
            </a:lvl9pPr>
          </a:lstStyle>
          <a:p/>
        </p:txBody>
      </p:sp>
      <p:sp>
        <p:nvSpPr>
          <p:cNvPr id="27" name="Google Shape;27;p21"/>
          <p:cNvSpPr txBox="1"/>
          <p:nvPr>
            <p:ph idx="12" type="sldNum"/>
          </p:nvPr>
        </p:nvSpPr>
        <p:spPr>
          <a:xfrm>
            <a:off x="8404384" y="4673651"/>
            <a:ext cx="548700" cy="3936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9pPr>
          </a:lstStyle>
          <a:p>
            <a:pPr indent="0" lvl="0" marL="0" rtl="0" algn="r">
              <a:spcBef>
                <a:spcPts val="0"/>
              </a:spcBef>
              <a:spcAft>
                <a:spcPts val="0"/>
              </a:spcAft>
              <a:buNone/>
            </a:pPr>
            <a:fld id="{00000000-1234-1234-1234-123412341234}" type="slidenum">
              <a:rPr lang="en-US"/>
              <a:t>‹#›</a:t>
            </a:fld>
            <a:endParaRPr/>
          </a:p>
        </p:txBody>
      </p:sp>
      <p:pic>
        <p:nvPicPr>
          <p:cNvPr id="28" name="Google Shape;28;p21"/>
          <p:cNvPicPr preferRelativeResize="0"/>
          <p:nvPr/>
        </p:nvPicPr>
        <p:blipFill rotWithShape="1">
          <a:blip r:embed="rId3">
            <a:alphaModFix/>
          </a:blip>
          <a:srcRect b="0" l="0" r="0" t="25361"/>
          <a:stretch/>
        </p:blipFill>
        <p:spPr>
          <a:xfrm>
            <a:off x="6282250" y="0"/>
            <a:ext cx="1446375" cy="1083901"/>
          </a:xfrm>
          <a:prstGeom prst="rect">
            <a:avLst/>
          </a:prstGeom>
          <a:noFill/>
          <a:ln>
            <a:noFill/>
          </a:ln>
        </p:spPr>
      </p:pic>
      <p:pic>
        <p:nvPicPr>
          <p:cNvPr id="29" name="Google Shape;29;p21"/>
          <p:cNvPicPr preferRelativeResize="0"/>
          <p:nvPr/>
        </p:nvPicPr>
        <p:blipFill rotWithShape="1">
          <a:blip r:embed="rId4">
            <a:alphaModFix/>
          </a:blip>
          <a:srcRect b="989" l="0" r="0" t="980"/>
          <a:stretch/>
        </p:blipFill>
        <p:spPr>
          <a:xfrm>
            <a:off x="7330024" y="2266737"/>
            <a:ext cx="1004351" cy="988528"/>
          </a:xfrm>
          <a:prstGeom prst="rect">
            <a:avLst/>
          </a:prstGeom>
          <a:noFill/>
          <a:ln>
            <a:noFill/>
          </a:ln>
        </p:spPr>
      </p:pic>
      <p:pic>
        <p:nvPicPr>
          <p:cNvPr id="30" name="Google Shape;30;p21"/>
          <p:cNvPicPr preferRelativeResize="0"/>
          <p:nvPr/>
        </p:nvPicPr>
        <p:blipFill rotWithShape="1">
          <a:blip r:embed="rId3">
            <a:alphaModFix/>
          </a:blip>
          <a:srcRect b="0" l="0" r="23382" t="0"/>
          <a:stretch/>
        </p:blipFill>
        <p:spPr>
          <a:xfrm>
            <a:off x="8277325" y="3336980"/>
            <a:ext cx="866675" cy="1135695"/>
          </a:xfrm>
          <a:prstGeom prst="rect">
            <a:avLst/>
          </a:prstGeom>
          <a:noFill/>
          <a:ln>
            <a:noFill/>
          </a:ln>
        </p:spPr>
      </p:pic>
      <p:pic>
        <p:nvPicPr>
          <p:cNvPr id="31" name="Google Shape;31;p21"/>
          <p:cNvPicPr preferRelativeResize="0"/>
          <p:nvPr/>
        </p:nvPicPr>
        <p:blipFill rotWithShape="1">
          <a:blip r:embed="rId4">
            <a:alphaModFix/>
          </a:blip>
          <a:srcRect b="989" l="0" r="0" t="980"/>
          <a:stretch/>
        </p:blipFill>
        <p:spPr>
          <a:xfrm>
            <a:off x="8277325" y="1248138"/>
            <a:ext cx="675748" cy="6651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 name="Shape 32"/>
        <p:cNvGrpSpPr/>
        <p:nvPr/>
      </p:nvGrpSpPr>
      <p:grpSpPr>
        <a:xfrm>
          <a:off x="0" y="0"/>
          <a:ext cx="0" cy="0"/>
          <a:chOff x="0" y="0"/>
          <a:chExt cx="0" cy="0"/>
        </a:xfrm>
      </p:grpSpPr>
      <p:sp>
        <p:nvSpPr>
          <p:cNvPr id="33" name="Google Shape;33;p22"/>
          <p:cNvSpPr txBox="1"/>
          <p:nvPr>
            <p:ph idx="12" type="sldNum"/>
          </p:nvPr>
        </p:nvSpPr>
        <p:spPr>
          <a:xfrm>
            <a:off x="8404384" y="4673651"/>
            <a:ext cx="548700" cy="3936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9pPr>
          </a:lstStyle>
          <a:p>
            <a:pPr indent="0" lvl="0" marL="0" rtl="0" algn="r">
              <a:spcBef>
                <a:spcPts val="0"/>
              </a:spcBef>
              <a:spcAft>
                <a:spcPts val="0"/>
              </a:spcAft>
              <a:buNone/>
            </a:pPr>
            <a:fld id="{00000000-1234-1234-1234-123412341234}" type="slidenum">
              <a:rPr lang="en-US"/>
              <a:t>‹#›</a:t>
            </a:fld>
            <a:endParaRPr/>
          </a:p>
        </p:txBody>
      </p:sp>
      <p:pic>
        <p:nvPicPr>
          <p:cNvPr id="34" name="Google Shape;34;p22"/>
          <p:cNvPicPr preferRelativeResize="0"/>
          <p:nvPr/>
        </p:nvPicPr>
        <p:blipFill rotWithShape="1">
          <a:blip r:embed="rId2">
            <a:alphaModFix/>
          </a:blip>
          <a:srcRect b="669" l="0" r="0" t="669"/>
          <a:stretch/>
        </p:blipFill>
        <p:spPr>
          <a:xfrm>
            <a:off x="8280475" y="2416469"/>
            <a:ext cx="595150" cy="589532"/>
          </a:xfrm>
          <a:prstGeom prst="rect">
            <a:avLst/>
          </a:prstGeom>
          <a:noFill/>
          <a:ln>
            <a:noFill/>
          </a:ln>
        </p:spPr>
      </p:pic>
      <p:pic>
        <p:nvPicPr>
          <p:cNvPr id="35" name="Google Shape;35;p22"/>
          <p:cNvPicPr preferRelativeResize="0"/>
          <p:nvPr/>
        </p:nvPicPr>
        <p:blipFill rotWithShape="1">
          <a:blip r:embed="rId3">
            <a:alphaModFix/>
          </a:blip>
          <a:srcRect b="660" l="0" r="0" t="670"/>
          <a:stretch/>
        </p:blipFill>
        <p:spPr>
          <a:xfrm>
            <a:off x="7027447" y="232387"/>
            <a:ext cx="595150" cy="589551"/>
          </a:xfrm>
          <a:prstGeom prst="rect">
            <a:avLst/>
          </a:prstGeom>
          <a:noFill/>
          <a:ln>
            <a:noFill/>
          </a:ln>
        </p:spPr>
      </p:pic>
      <p:pic>
        <p:nvPicPr>
          <p:cNvPr id="36" name="Google Shape;36;p22"/>
          <p:cNvPicPr preferRelativeResize="0"/>
          <p:nvPr/>
        </p:nvPicPr>
        <p:blipFill rotWithShape="1">
          <a:blip r:embed="rId3">
            <a:alphaModFix/>
          </a:blip>
          <a:srcRect b="660" l="0" r="0" t="670"/>
          <a:stretch/>
        </p:blipFill>
        <p:spPr>
          <a:xfrm>
            <a:off x="371105" y="3969625"/>
            <a:ext cx="929773" cy="921025"/>
          </a:xfrm>
          <a:prstGeom prst="rect">
            <a:avLst/>
          </a:prstGeom>
          <a:noFill/>
          <a:ln>
            <a:noFill/>
          </a:ln>
        </p:spPr>
      </p:pic>
      <p:pic>
        <p:nvPicPr>
          <p:cNvPr id="37" name="Google Shape;37;p22"/>
          <p:cNvPicPr preferRelativeResize="0"/>
          <p:nvPr/>
        </p:nvPicPr>
        <p:blipFill rotWithShape="1">
          <a:blip r:embed="rId2">
            <a:alphaModFix/>
          </a:blip>
          <a:srcRect b="0" l="0" r="0" t="31866"/>
          <a:stretch/>
        </p:blipFill>
        <p:spPr>
          <a:xfrm>
            <a:off x="315900" y="0"/>
            <a:ext cx="1732351" cy="1185075"/>
          </a:xfrm>
          <a:prstGeom prst="rect">
            <a:avLst/>
          </a:prstGeom>
          <a:noFill/>
          <a:ln>
            <a:noFill/>
          </a:ln>
        </p:spPr>
      </p:pic>
      <p:pic>
        <p:nvPicPr>
          <p:cNvPr id="38" name="Google Shape;38;p22"/>
          <p:cNvPicPr preferRelativeResize="0"/>
          <p:nvPr/>
        </p:nvPicPr>
        <p:blipFill rotWithShape="1">
          <a:blip r:embed="rId4">
            <a:alphaModFix/>
          </a:blip>
          <a:srcRect b="989" l="0" r="0" t="980"/>
          <a:stretch/>
        </p:blipFill>
        <p:spPr>
          <a:xfrm>
            <a:off x="281325" y="1351150"/>
            <a:ext cx="710101" cy="698926"/>
          </a:xfrm>
          <a:prstGeom prst="rect">
            <a:avLst/>
          </a:prstGeom>
          <a:noFill/>
          <a:ln>
            <a:noFill/>
          </a:ln>
        </p:spPr>
      </p:pic>
      <p:pic>
        <p:nvPicPr>
          <p:cNvPr id="39" name="Google Shape;39;p22"/>
          <p:cNvPicPr preferRelativeResize="0"/>
          <p:nvPr/>
        </p:nvPicPr>
        <p:blipFill rotWithShape="1">
          <a:blip r:embed="rId4">
            <a:alphaModFix/>
          </a:blip>
          <a:srcRect b="989" l="0" r="0" t="980"/>
          <a:stretch/>
        </p:blipFill>
        <p:spPr>
          <a:xfrm>
            <a:off x="8033925" y="3686350"/>
            <a:ext cx="841700" cy="828426"/>
          </a:xfrm>
          <a:prstGeom prst="rect">
            <a:avLst/>
          </a:prstGeom>
          <a:noFill/>
          <a:ln>
            <a:noFill/>
          </a:ln>
        </p:spPr>
      </p:pic>
      <p:pic>
        <p:nvPicPr>
          <p:cNvPr id="40" name="Google Shape;40;p22"/>
          <p:cNvPicPr preferRelativeResize="0"/>
          <p:nvPr/>
        </p:nvPicPr>
        <p:blipFill rotWithShape="1">
          <a:blip r:embed="rId2">
            <a:alphaModFix/>
          </a:blip>
          <a:srcRect b="0" l="0" r="27807" t="0"/>
          <a:stretch/>
        </p:blipFill>
        <p:spPr>
          <a:xfrm>
            <a:off x="7910125" y="182975"/>
            <a:ext cx="1233875" cy="1716026"/>
          </a:xfrm>
          <a:prstGeom prst="rect">
            <a:avLst/>
          </a:prstGeom>
          <a:noFill/>
          <a:ln>
            <a:noFill/>
          </a:ln>
        </p:spPr>
      </p:pic>
      <p:pic>
        <p:nvPicPr>
          <p:cNvPr id="41" name="Google Shape;41;p22"/>
          <p:cNvPicPr preferRelativeResize="0"/>
          <p:nvPr/>
        </p:nvPicPr>
        <p:blipFill rotWithShape="1">
          <a:blip r:embed="rId2">
            <a:alphaModFix/>
          </a:blip>
          <a:srcRect b="0" l="28340" r="0" t="0"/>
          <a:stretch/>
        </p:blipFill>
        <p:spPr>
          <a:xfrm>
            <a:off x="0" y="2680300"/>
            <a:ext cx="315900" cy="4426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42" name="Shape 42"/>
        <p:cNvGrpSpPr/>
        <p:nvPr/>
      </p:nvGrpSpPr>
      <p:grpSpPr>
        <a:xfrm>
          <a:off x="0" y="0"/>
          <a:ext cx="0" cy="0"/>
          <a:chOff x="0" y="0"/>
          <a:chExt cx="0" cy="0"/>
        </a:xfrm>
      </p:grpSpPr>
      <p:pic>
        <p:nvPicPr>
          <p:cNvPr id="43" name="Google Shape;43;p23"/>
          <p:cNvPicPr preferRelativeResize="0"/>
          <p:nvPr/>
        </p:nvPicPr>
        <p:blipFill rotWithShape="1">
          <a:blip r:embed="rId2">
            <a:alphaModFix/>
          </a:blip>
          <a:srcRect b="660" l="0" r="0" t="670"/>
          <a:stretch/>
        </p:blipFill>
        <p:spPr>
          <a:xfrm>
            <a:off x="7894561" y="4059551"/>
            <a:ext cx="725380" cy="718575"/>
          </a:xfrm>
          <a:prstGeom prst="rect">
            <a:avLst/>
          </a:prstGeom>
          <a:noFill/>
          <a:ln>
            <a:noFill/>
          </a:ln>
        </p:spPr>
      </p:pic>
      <p:pic>
        <p:nvPicPr>
          <p:cNvPr id="44" name="Google Shape;44;p23"/>
          <p:cNvPicPr preferRelativeResize="0"/>
          <p:nvPr/>
        </p:nvPicPr>
        <p:blipFill rotWithShape="1">
          <a:blip r:embed="rId3">
            <a:alphaModFix/>
          </a:blip>
          <a:srcRect b="892" l="0" r="0" t="893"/>
          <a:stretch/>
        </p:blipFill>
        <p:spPr>
          <a:xfrm>
            <a:off x="4843790" y="3138650"/>
            <a:ext cx="868960" cy="856825"/>
          </a:xfrm>
          <a:prstGeom prst="rect">
            <a:avLst/>
          </a:prstGeom>
          <a:noFill/>
          <a:ln>
            <a:noFill/>
          </a:ln>
        </p:spPr>
      </p:pic>
      <p:pic>
        <p:nvPicPr>
          <p:cNvPr id="45" name="Google Shape;45;p23"/>
          <p:cNvPicPr preferRelativeResize="0"/>
          <p:nvPr/>
        </p:nvPicPr>
        <p:blipFill rotWithShape="1">
          <a:blip r:embed="rId2">
            <a:alphaModFix/>
          </a:blip>
          <a:srcRect b="0" l="0" r="30044" t="0"/>
          <a:stretch/>
        </p:blipFill>
        <p:spPr>
          <a:xfrm>
            <a:off x="8642450" y="1370757"/>
            <a:ext cx="501549" cy="719850"/>
          </a:xfrm>
          <a:prstGeom prst="rect">
            <a:avLst/>
          </a:prstGeom>
          <a:noFill/>
          <a:ln>
            <a:noFill/>
          </a:ln>
        </p:spPr>
      </p:pic>
      <p:sp>
        <p:nvSpPr>
          <p:cNvPr id="46" name="Google Shape;46;p23"/>
          <p:cNvSpPr/>
          <p:nvPr/>
        </p:nvSpPr>
        <p:spPr>
          <a:xfrm>
            <a:off x="0" y="1784975"/>
            <a:ext cx="9144000" cy="1573500"/>
          </a:xfrm>
          <a:prstGeom prst="rect">
            <a:avLst/>
          </a:prstGeom>
          <a:solidFill>
            <a:srgbClr val="001033">
              <a:alpha val="3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3"/>
          <p:cNvSpPr txBox="1"/>
          <p:nvPr>
            <p:ph type="ctrTitle"/>
          </p:nvPr>
        </p:nvSpPr>
        <p:spPr>
          <a:xfrm>
            <a:off x="514800" y="2025550"/>
            <a:ext cx="8114400" cy="655800"/>
          </a:xfrm>
          <a:prstGeom prst="rect">
            <a:avLst/>
          </a:prstGeom>
          <a:noFill/>
          <a:ln>
            <a:noFill/>
          </a:ln>
          <a:effectLst>
            <a:outerShdw blurRad="42863" rotWithShape="0" algn="bl" dir="5400000" dist="9525">
              <a:schemeClr val="dk1">
                <a:alpha val="14901"/>
              </a:schemeClr>
            </a:outerShdw>
          </a:effectLst>
        </p:spPr>
        <p:txBody>
          <a:bodyPr anchorCtr="0" anchor="b" bIns="0" lIns="0" spcFirstLastPara="1" rIns="0" wrap="square" tIns="0">
            <a:noAutofit/>
          </a:bodyPr>
          <a:lstStyle>
            <a:lvl1pPr lvl="0" algn="l">
              <a:lnSpc>
                <a:spcPct val="90000"/>
              </a:lnSpc>
              <a:spcBef>
                <a:spcPts val="0"/>
              </a:spcBef>
              <a:spcAft>
                <a:spcPts val="0"/>
              </a:spcAft>
              <a:buSzPts val="4800"/>
              <a:buNone/>
              <a:defRPr sz="4800"/>
            </a:lvl1pPr>
            <a:lvl2pPr lvl="1" algn="l">
              <a:lnSpc>
                <a:spcPct val="90000"/>
              </a:lnSpc>
              <a:spcBef>
                <a:spcPts val="0"/>
              </a:spcBef>
              <a:spcAft>
                <a:spcPts val="0"/>
              </a:spcAft>
              <a:buSzPts val="4800"/>
              <a:buNone/>
              <a:defRPr sz="4800"/>
            </a:lvl2pPr>
            <a:lvl3pPr lvl="2" algn="l">
              <a:lnSpc>
                <a:spcPct val="90000"/>
              </a:lnSpc>
              <a:spcBef>
                <a:spcPts val="0"/>
              </a:spcBef>
              <a:spcAft>
                <a:spcPts val="0"/>
              </a:spcAft>
              <a:buSzPts val="4800"/>
              <a:buNone/>
              <a:defRPr sz="4800"/>
            </a:lvl3pPr>
            <a:lvl4pPr lvl="3" algn="l">
              <a:lnSpc>
                <a:spcPct val="90000"/>
              </a:lnSpc>
              <a:spcBef>
                <a:spcPts val="0"/>
              </a:spcBef>
              <a:spcAft>
                <a:spcPts val="0"/>
              </a:spcAft>
              <a:buSzPts val="4800"/>
              <a:buNone/>
              <a:defRPr sz="4800"/>
            </a:lvl4pPr>
            <a:lvl5pPr lvl="4" algn="l">
              <a:lnSpc>
                <a:spcPct val="90000"/>
              </a:lnSpc>
              <a:spcBef>
                <a:spcPts val="0"/>
              </a:spcBef>
              <a:spcAft>
                <a:spcPts val="0"/>
              </a:spcAft>
              <a:buSzPts val="4800"/>
              <a:buNone/>
              <a:defRPr sz="4800"/>
            </a:lvl5pPr>
            <a:lvl6pPr lvl="5" algn="l">
              <a:lnSpc>
                <a:spcPct val="90000"/>
              </a:lnSpc>
              <a:spcBef>
                <a:spcPts val="0"/>
              </a:spcBef>
              <a:spcAft>
                <a:spcPts val="0"/>
              </a:spcAft>
              <a:buSzPts val="4800"/>
              <a:buNone/>
              <a:defRPr sz="4800"/>
            </a:lvl6pPr>
            <a:lvl7pPr lvl="6" algn="l">
              <a:lnSpc>
                <a:spcPct val="90000"/>
              </a:lnSpc>
              <a:spcBef>
                <a:spcPts val="0"/>
              </a:spcBef>
              <a:spcAft>
                <a:spcPts val="0"/>
              </a:spcAft>
              <a:buSzPts val="4800"/>
              <a:buNone/>
              <a:defRPr sz="4800"/>
            </a:lvl7pPr>
            <a:lvl8pPr lvl="7" algn="l">
              <a:lnSpc>
                <a:spcPct val="90000"/>
              </a:lnSpc>
              <a:spcBef>
                <a:spcPts val="0"/>
              </a:spcBef>
              <a:spcAft>
                <a:spcPts val="0"/>
              </a:spcAft>
              <a:buSzPts val="4800"/>
              <a:buNone/>
              <a:defRPr sz="4800"/>
            </a:lvl8pPr>
            <a:lvl9pPr lvl="8" algn="l">
              <a:lnSpc>
                <a:spcPct val="90000"/>
              </a:lnSpc>
              <a:spcBef>
                <a:spcPts val="0"/>
              </a:spcBef>
              <a:spcAft>
                <a:spcPts val="0"/>
              </a:spcAft>
              <a:buSzPts val="4800"/>
              <a:buNone/>
              <a:defRPr sz="4800"/>
            </a:lvl9pPr>
          </a:lstStyle>
          <a:p/>
        </p:txBody>
      </p:sp>
      <p:sp>
        <p:nvSpPr>
          <p:cNvPr id="48" name="Google Shape;48;p23"/>
          <p:cNvSpPr txBox="1"/>
          <p:nvPr>
            <p:ph idx="1" type="subTitle"/>
          </p:nvPr>
        </p:nvSpPr>
        <p:spPr>
          <a:xfrm>
            <a:off x="514800" y="2702092"/>
            <a:ext cx="8114400" cy="415800"/>
          </a:xfrm>
          <a:prstGeom prst="rect">
            <a:avLst/>
          </a:prstGeom>
          <a:noFill/>
          <a:ln>
            <a:noFill/>
          </a:ln>
          <a:effectLst>
            <a:outerShdw blurRad="42863" rotWithShape="0" algn="bl" dir="5400000" dist="9525">
              <a:schemeClr val="dk1">
                <a:alpha val="14901"/>
              </a:schemeClr>
            </a:outerShdw>
          </a:effectLst>
        </p:spPr>
        <p:txBody>
          <a:bodyPr anchorCtr="0" anchor="t" bIns="0" lIns="0" spcFirstLastPara="1" rIns="0" wrap="square" tIns="0">
            <a:noAutofit/>
          </a:bodyPr>
          <a:lstStyle>
            <a:lvl1pPr lvl="0" algn="l">
              <a:lnSpc>
                <a:spcPct val="115000"/>
              </a:lnSpc>
              <a:spcBef>
                <a:spcPts val="0"/>
              </a:spcBef>
              <a:spcAft>
                <a:spcPts val="0"/>
              </a:spcAft>
              <a:buClr>
                <a:schemeClr val="accent6"/>
              </a:buClr>
              <a:buSzPts val="2400"/>
              <a:buNone/>
              <a:defRPr>
                <a:solidFill>
                  <a:schemeClr val="accent6"/>
                </a:solidFill>
              </a:defRPr>
            </a:lvl1pPr>
            <a:lvl2pPr lvl="1" algn="l">
              <a:lnSpc>
                <a:spcPct val="115000"/>
              </a:lnSpc>
              <a:spcBef>
                <a:spcPts val="0"/>
              </a:spcBef>
              <a:spcAft>
                <a:spcPts val="0"/>
              </a:spcAft>
              <a:buClr>
                <a:schemeClr val="accent6"/>
              </a:buClr>
              <a:buSzPts val="3000"/>
              <a:buNone/>
              <a:defRPr sz="3000">
                <a:solidFill>
                  <a:schemeClr val="accent6"/>
                </a:solidFill>
              </a:defRPr>
            </a:lvl2pPr>
            <a:lvl3pPr lvl="2" algn="l">
              <a:lnSpc>
                <a:spcPct val="115000"/>
              </a:lnSpc>
              <a:spcBef>
                <a:spcPts val="0"/>
              </a:spcBef>
              <a:spcAft>
                <a:spcPts val="0"/>
              </a:spcAft>
              <a:buClr>
                <a:schemeClr val="accent6"/>
              </a:buClr>
              <a:buSzPts val="3000"/>
              <a:buNone/>
              <a:defRPr sz="3000">
                <a:solidFill>
                  <a:schemeClr val="accent6"/>
                </a:solidFill>
              </a:defRPr>
            </a:lvl3pPr>
            <a:lvl4pPr lvl="3" algn="l">
              <a:lnSpc>
                <a:spcPct val="115000"/>
              </a:lnSpc>
              <a:spcBef>
                <a:spcPts val="0"/>
              </a:spcBef>
              <a:spcAft>
                <a:spcPts val="0"/>
              </a:spcAft>
              <a:buClr>
                <a:schemeClr val="accent6"/>
              </a:buClr>
              <a:buSzPts val="3000"/>
              <a:buNone/>
              <a:defRPr sz="3000">
                <a:solidFill>
                  <a:schemeClr val="accent6"/>
                </a:solidFill>
              </a:defRPr>
            </a:lvl4pPr>
            <a:lvl5pPr lvl="4" algn="l">
              <a:lnSpc>
                <a:spcPct val="115000"/>
              </a:lnSpc>
              <a:spcBef>
                <a:spcPts val="0"/>
              </a:spcBef>
              <a:spcAft>
                <a:spcPts val="0"/>
              </a:spcAft>
              <a:buClr>
                <a:schemeClr val="accent6"/>
              </a:buClr>
              <a:buSzPts val="3000"/>
              <a:buNone/>
              <a:defRPr sz="3000">
                <a:solidFill>
                  <a:schemeClr val="accent6"/>
                </a:solidFill>
              </a:defRPr>
            </a:lvl5pPr>
            <a:lvl6pPr lvl="5" algn="l">
              <a:lnSpc>
                <a:spcPct val="115000"/>
              </a:lnSpc>
              <a:spcBef>
                <a:spcPts val="0"/>
              </a:spcBef>
              <a:spcAft>
                <a:spcPts val="0"/>
              </a:spcAft>
              <a:buClr>
                <a:schemeClr val="accent6"/>
              </a:buClr>
              <a:buSzPts val="3000"/>
              <a:buNone/>
              <a:defRPr sz="3000">
                <a:solidFill>
                  <a:schemeClr val="accent6"/>
                </a:solidFill>
              </a:defRPr>
            </a:lvl6pPr>
            <a:lvl7pPr lvl="6" algn="l">
              <a:lnSpc>
                <a:spcPct val="115000"/>
              </a:lnSpc>
              <a:spcBef>
                <a:spcPts val="0"/>
              </a:spcBef>
              <a:spcAft>
                <a:spcPts val="0"/>
              </a:spcAft>
              <a:buClr>
                <a:schemeClr val="accent6"/>
              </a:buClr>
              <a:buSzPts val="3000"/>
              <a:buNone/>
              <a:defRPr sz="3000">
                <a:solidFill>
                  <a:schemeClr val="accent6"/>
                </a:solidFill>
              </a:defRPr>
            </a:lvl7pPr>
            <a:lvl8pPr lvl="7" algn="l">
              <a:lnSpc>
                <a:spcPct val="115000"/>
              </a:lnSpc>
              <a:spcBef>
                <a:spcPts val="0"/>
              </a:spcBef>
              <a:spcAft>
                <a:spcPts val="0"/>
              </a:spcAft>
              <a:buClr>
                <a:schemeClr val="accent6"/>
              </a:buClr>
              <a:buSzPts val="3000"/>
              <a:buNone/>
              <a:defRPr sz="3000">
                <a:solidFill>
                  <a:schemeClr val="accent6"/>
                </a:solidFill>
              </a:defRPr>
            </a:lvl8pPr>
            <a:lvl9pPr lvl="8" algn="l">
              <a:lnSpc>
                <a:spcPct val="115000"/>
              </a:lnSpc>
              <a:spcBef>
                <a:spcPts val="0"/>
              </a:spcBef>
              <a:spcAft>
                <a:spcPts val="0"/>
              </a:spcAft>
              <a:buClr>
                <a:schemeClr val="accent6"/>
              </a:buClr>
              <a:buSzPts val="3000"/>
              <a:buNone/>
              <a:defRPr sz="3000">
                <a:solidFill>
                  <a:schemeClr val="accent6"/>
                </a:solidFill>
              </a:defRPr>
            </a:lvl9pPr>
          </a:lstStyle>
          <a:p/>
        </p:txBody>
      </p:sp>
      <p:sp>
        <p:nvSpPr>
          <p:cNvPr id="49" name="Google Shape;49;p23"/>
          <p:cNvSpPr/>
          <p:nvPr/>
        </p:nvSpPr>
        <p:spPr>
          <a:xfrm>
            <a:off x="0" y="1784975"/>
            <a:ext cx="81600" cy="1573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pic>
        <p:nvPicPr>
          <p:cNvPr id="50" name="Google Shape;50;p23"/>
          <p:cNvPicPr preferRelativeResize="0"/>
          <p:nvPr/>
        </p:nvPicPr>
        <p:blipFill rotWithShape="1">
          <a:blip r:embed="rId2">
            <a:alphaModFix/>
          </a:blip>
          <a:srcRect b="892" l="0" r="0" t="893"/>
          <a:stretch/>
        </p:blipFill>
        <p:spPr>
          <a:xfrm>
            <a:off x="8135275" y="254100"/>
            <a:ext cx="559400" cy="551575"/>
          </a:xfrm>
          <a:prstGeom prst="rect">
            <a:avLst/>
          </a:prstGeom>
          <a:noFill/>
          <a:ln>
            <a:noFill/>
          </a:ln>
        </p:spPr>
      </p:pic>
      <p:pic>
        <p:nvPicPr>
          <p:cNvPr id="51" name="Google Shape;51;p23"/>
          <p:cNvPicPr preferRelativeResize="0"/>
          <p:nvPr/>
        </p:nvPicPr>
        <p:blipFill rotWithShape="1">
          <a:blip r:embed="rId4">
            <a:alphaModFix/>
          </a:blip>
          <a:srcRect b="989" l="0" r="0" t="980"/>
          <a:stretch/>
        </p:blipFill>
        <p:spPr>
          <a:xfrm>
            <a:off x="5941581" y="711496"/>
            <a:ext cx="1313988" cy="1293307"/>
          </a:xfrm>
          <a:prstGeom prst="rect">
            <a:avLst/>
          </a:prstGeom>
          <a:noFill/>
          <a:ln>
            <a:noFill/>
          </a:ln>
        </p:spPr>
      </p:pic>
      <p:pic>
        <p:nvPicPr>
          <p:cNvPr id="52" name="Google Shape;52;p23"/>
          <p:cNvPicPr preferRelativeResize="0"/>
          <p:nvPr/>
        </p:nvPicPr>
        <p:blipFill rotWithShape="1">
          <a:blip r:embed="rId4">
            <a:alphaModFix/>
          </a:blip>
          <a:srcRect b="989" l="0" r="0" t="980"/>
          <a:stretch/>
        </p:blipFill>
        <p:spPr>
          <a:xfrm>
            <a:off x="7387100" y="3062074"/>
            <a:ext cx="936025" cy="921275"/>
          </a:xfrm>
          <a:prstGeom prst="rect">
            <a:avLst/>
          </a:prstGeom>
          <a:noFill/>
          <a:ln>
            <a:noFill/>
          </a:ln>
        </p:spPr>
      </p:pic>
      <p:pic>
        <p:nvPicPr>
          <p:cNvPr id="53" name="Google Shape;53;p23"/>
          <p:cNvPicPr preferRelativeResize="0"/>
          <p:nvPr/>
        </p:nvPicPr>
        <p:blipFill rotWithShape="1">
          <a:blip r:embed="rId3">
            <a:alphaModFix/>
          </a:blip>
          <a:srcRect b="44635" l="0" r="0" t="0"/>
          <a:stretch/>
        </p:blipFill>
        <p:spPr>
          <a:xfrm>
            <a:off x="5902900" y="4209475"/>
            <a:ext cx="1680350" cy="934025"/>
          </a:xfrm>
          <a:prstGeom prst="rect">
            <a:avLst/>
          </a:prstGeom>
          <a:noFill/>
          <a:ln>
            <a:noFill/>
          </a:ln>
        </p:spPr>
      </p:pic>
      <p:pic>
        <p:nvPicPr>
          <p:cNvPr id="54" name="Google Shape;54;p23"/>
          <p:cNvPicPr preferRelativeResize="0"/>
          <p:nvPr/>
        </p:nvPicPr>
        <p:blipFill rotWithShape="1">
          <a:blip r:embed="rId3">
            <a:alphaModFix/>
          </a:blip>
          <a:srcRect b="0" l="0" r="0" t="32908"/>
          <a:stretch/>
        </p:blipFill>
        <p:spPr>
          <a:xfrm>
            <a:off x="3629000" y="0"/>
            <a:ext cx="2083750" cy="140357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mt="65000"/>
          </a:blip>
          <a:stretch>
            <a:fillRect/>
          </a:stretch>
        </a:blip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514800" y="809150"/>
            <a:ext cx="6373800" cy="6651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3600"/>
              <a:buFont typeface="Abel"/>
              <a:buNone/>
              <a:defRPr b="1" i="0" sz="3600" u="none" cap="none" strike="noStrike">
                <a:solidFill>
                  <a:schemeClr val="lt1"/>
                </a:solidFill>
                <a:latin typeface="Abel"/>
                <a:ea typeface="Abel"/>
                <a:cs typeface="Abel"/>
                <a:sym typeface="Abel"/>
              </a:defRPr>
            </a:lvl1pPr>
            <a:lvl2pPr lvl="1" marR="0" rtl="0" algn="l">
              <a:lnSpc>
                <a:spcPct val="90000"/>
              </a:lnSpc>
              <a:spcBef>
                <a:spcPts val="0"/>
              </a:spcBef>
              <a:spcAft>
                <a:spcPts val="0"/>
              </a:spcAft>
              <a:buClr>
                <a:schemeClr val="lt1"/>
              </a:buClr>
              <a:buSzPts val="3600"/>
              <a:buFont typeface="Abel"/>
              <a:buNone/>
              <a:defRPr b="1" i="0" sz="3600" u="none" cap="none" strike="noStrike">
                <a:solidFill>
                  <a:schemeClr val="lt1"/>
                </a:solidFill>
                <a:latin typeface="Abel"/>
                <a:ea typeface="Abel"/>
                <a:cs typeface="Abel"/>
                <a:sym typeface="Abel"/>
              </a:defRPr>
            </a:lvl2pPr>
            <a:lvl3pPr lvl="2" marR="0" rtl="0" algn="l">
              <a:lnSpc>
                <a:spcPct val="90000"/>
              </a:lnSpc>
              <a:spcBef>
                <a:spcPts val="0"/>
              </a:spcBef>
              <a:spcAft>
                <a:spcPts val="0"/>
              </a:spcAft>
              <a:buClr>
                <a:schemeClr val="lt1"/>
              </a:buClr>
              <a:buSzPts val="3600"/>
              <a:buFont typeface="Abel"/>
              <a:buNone/>
              <a:defRPr b="1" i="0" sz="3600" u="none" cap="none" strike="noStrike">
                <a:solidFill>
                  <a:schemeClr val="lt1"/>
                </a:solidFill>
                <a:latin typeface="Abel"/>
                <a:ea typeface="Abel"/>
                <a:cs typeface="Abel"/>
                <a:sym typeface="Abel"/>
              </a:defRPr>
            </a:lvl3pPr>
            <a:lvl4pPr lvl="3" marR="0" rtl="0" algn="l">
              <a:lnSpc>
                <a:spcPct val="90000"/>
              </a:lnSpc>
              <a:spcBef>
                <a:spcPts val="0"/>
              </a:spcBef>
              <a:spcAft>
                <a:spcPts val="0"/>
              </a:spcAft>
              <a:buClr>
                <a:schemeClr val="lt1"/>
              </a:buClr>
              <a:buSzPts val="3600"/>
              <a:buFont typeface="Abel"/>
              <a:buNone/>
              <a:defRPr b="1" i="0" sz="3600" u="none" cap="none" strike="noStrike">
                <a:solidFill>
                  <a:schemeClr val="lt1"/>
                </a:solidFill>
                <a:latin typeface="Abel"/>
                <a:ea typeface="Abel"/>
                <a:cs typeface="Abel"/>
                <a:sym typeface="Abel"/>
              </a:defRPr>
            </a:lvl4pPr>
            <a:lvl5pPr lvl="4" marR="0" rtl="0" algn="l">
              <a:lnSpc>
                <a:spcPct val="90000"/>
              </a:lnSpc>
              <a:spcBef>
                <a:spcPts val="0"/>
              </a:spcBef>
              <a:spcAft>
                <a:spcPts val="0"/>
              </a:spcAft>
              <a:buClr>
                <a:schemeClr val="lt1"/>
              </a:buClr>
              <a:buSzPts val="3600"/>
              <a:buFont typeface="Abel"/>
              <a:buNone/>
              <a:defRPr b="1" i="0" sz="3600" u="none" cap="none" strike="noStrike">
                <a:solidFill>
                  <a:schemeClr val="lt1"/>
                </a:solidFill>
                <a:latin typeface="Abel"/>
                <a:ea typeface="Abel"/>
                <a:cs typeface="Abel"/>
                <a:sym typeface="Abel"/>
              </a:defRPr>
            </a:lvl5pPr>
            <a:lvl6pPr lvl="5" marR="0" rtl="0" algn="l">
              <a:lnSpc>
                <a:spcPct val="90000"/>
              </a:lnSpc>
              <a:spcBef>
                <a:spcPts val="0"/>
              </a:spcBef>
              <a:spcAft>
                <a:spcPts val="0"/>
              </a:spcAft>
              <a:buClr>
                <a:schemeClr val="lt1"/>
              </a:buClr>
              <a:buSzPts val="3600"/>
              <a:buFont typeface="Abel"/>
              <a:buNone/>
              <a:defRPr b="1" i="0" sz="3600" u="none" cap="none" strike="noStrike">
                <a:solidFill>
                  <a:schemeClr val="lt1"/>
                </a:solidFill>
                <a:latin typeface="Abel"/>
                <a:ea typeface="Abel"/>
                <a:cs typeface="Abel"/>
                <a:sym typeface="Abel"/>
              </a:defRPr>
            </a:lvl6pPr>
            <a:lvl7pPr lvl="6" marR="0" rtl="0" algn="l">
              <a:lnSpc>
                <a:spcPct val="90000"/>
              </a:lnSpc>
              <a:spcBef>
                <a:spcPts val="0"/>
              </a:spcBef>
              <a:spcAft>
                <a:spcPts val="0"/>
              </a:spcAft>
              <a:buClr>
                <a:schemeClr val="lt1"/>
              </a:buClr>
              <a:buSzPts val="3600"/>
              <a:buFont typeface="Abel"/>
              <a:buNone/>
              <a:defRPr b="1" i="0" sz="3600" u="none" cap="none" strike="noStrike">
                <a:solidFill>
                  <a:schemeClr val="lt1"/>
                </a:solidFill>
                <a:latin typeface="Abel"/>
                <a:ea typeface="Abel"/>
                <a:cs typeface="Abel"/>
                <a:sym typeface="Abel"/>
              </a:defRPr>
            </a:lvl7pPr>
            <a:lvl8pPr lvl="7" marR="0" rtl="0" algn="l">
              <a:lnSpc>
                <a:spcPct val="90000"/>
              </a:lnSpc>
              <a:spcBef>
                <a:spcPts val="0"/>
              </a:spcBef>
              <a:spcAft>
                <a:spcPts val="0"/>
              </a:spcAft>
              <a:buClr>
                <a:schemeClr val="lt1"/>
              </a:buClr>
              <a:buSzPts val="3600"/>
              <a:buFont typeface="Abel"/>
              <a:buNone/>
              <a:defRPr b="1" i="0" sz="3600" u="none" cap="none" strike="noStrike">
                <a:solidFill>
                  <a:schemeClr val="lt1"/>
                </a:solidFill>
                <a:latin typeface="Abel"/>
                <a:ea typeface="Abel"/>
                <a:cs typeface="Abel"/>
                <a:sym typeface="Abel"/>
              </a:defRPr>
            </a:lvl8pPr>
            <a:lvl9pPr lvl="8" marR="0" rtl="0" algn="l">
              <a:lnSpc>
                <a:spcPct val="90000"/>
              </a:lnSpc>
              <a:spcBef>
                <a:spcPts val="0"/>
              </a:spcBef>
              <a:spcAft>
                <a:spcPts val="0"/>
              </a:spcAft>
              <a:buClr>
                <a:schemeClr val="lt1"/>
              </a:buClr>
              <a:buSzPts val="3600"/>
              <a:buFont typeface="Abel"/>
              <a:buNone/>
              <a:defRPr b="1" i="0" sz="3600" u="none" cap="none" strike="noStrike">
                <a:solidFill>
                  <a:schemeClr val="lt1"/>
                </a:solidFill>
                <a:latin typeface="Abel"/>
                <a:ea typeface="Abel"/>
                <a:cs typeface="Abel"/>
                <a:sym typeface="Abel"/>
              </a:defRPr>
            </a:lvl9pPr>
          </a:lstStyle>
          <a:p/>
        </p:txBody>
      </p:sp>
      <p:sp>
        <p:nvSpPr>
          <p:cNvPr id="7" name="Google Shape;7;p19"/>
          <p:cNvSpPr txBox="1"/>
          <p:nvPr>
            <p:ph idx="1" type="body"/>
          </p:nvPr>
        </p:nvSpPr>
        <p:spPr>
          <a:xfrm>
            <a:off x="514800" y="1582772"/>
            <a:ext cx="6373800" cy="2889900"/>
          </a:xfrm>
          <a:prstGeom prst="rect">
            <a:avLst/>
          </a:prstGeom>
          <a:noFill/>
          <a:ln>
            <a:noFill/>
          </a:ln>
          <a:effectLst>
            <a:outerShdw blurRad="42863" rotWithShape="0" algn="bl" dir="5400000" dist="9525">
              <a:schemeClr val="dk1">
                <a:alpha val="14901"/>
              </a:schemeClr>
            </a:outerShdw>
          </a:effectLst>
        </p:spPr>
        <p:txBody>
          <a:bodyPr anchorCtr="0" anchor="t" bIns="0" lIns="0" spcFirstLastPara="1" rIns="0" wrap="square" tIns="0">
            <a:noAutofit/>
          </a:bodyPr>
          <a:lstStyle>
            <a:lvl1pPr indent="-381000" lvl="0" marL="457200" marR="0" rtl="0" algn="l">
              <a:lnSpc>
                <a:spcPct val="115000"/>
              </a:lnSpc>
              <a:spcBef>
                <a:spcPts val="600"/>
              </a:spcBef>
              <a:spcAft>
                <a:spcPts val="0"/>
              </a:spcAft>
              <a:buClr>
                <a:schemeClr val="accent5"/>
              </a:buClr>
              <a:buSzPts val="2400"/>
              <a:buFont typeface="Encode Sans Semi Condensed Light"/>
              <a:buChar char="▸"/>
              <a:defRPr b="0" i="0" sz="2400" u="none" cap="none" strike="noStrike">
                <a:solidFill>
                  <a:schemeClr val="lt1"/>
                </a:solidFill>
                <a:latin typeface="Encode Sans Semi Condensed Light"/>
                <a:ea typeface="Encode Sans Semi Condensed Light"/>
                <a:cs typeface="Encode Sans Semi Condensed Light"/>
                <a:sym typeface="Encode Sans Semi Condensed Light"/>
              </a:defRPr>
            </a:lvl1pPr>
            <a:lvl2pPr indent="-381000" lvl="1" marL="914400" marR="0" rtl="0" algn="l">
              <a:lnSpc>
                <a:spcPct val="115000"/>
              </a:lnSpc>
              <a:spcBef>
                <a:spcPts val="0"/>
              </a:spcBef>
              <a:spcAft>
                <a:spcPts val="0"/>
              </a:spcAft>
              <a:buClr>
                <a:schemeClr val="accent4"/>
              </a:buClr>
              <a:buSzPts val="2400"/>
              <a:buFont typeface="Encode Sans Semi Condensed Light"/>
              <a:buChar char="▹"/>
              <a:defRPr b="0" i="0" sz="2400" u="none" cap="none" strike="noStrike">
                <a:solidFill>
                  <a:schemeClr val="lt1"/>
                </a:solidFill>
                <a:latin typeface="Encode Sans Semi Condensed Light"/>
                <a:ea typeface="Encode Sans Semi Condensed Light"/>
                <a:cs typeface="Encode Sans Semi Condensed Light"/>
                <a:sym typeface="Encode Sans Semi Condensed Light"/>
              </a:defRPr>
            </a:lvl2pPr>
            <a:lvl3pPr indent="-381000" lvl="2" marL="1371600" marR="0" rtl="0" algn="l">
              <a:lnSpc>
                <a:spcPct val="115000"/>
              </a:lnSpc>
              <a:spcBef>
                <a:spcPts val="0"/>
              </a:spcBef>
              <a:spcAft>
                <a:spcPts val="0"/>
              </a:spcAft>
              <a:buClr>
                <a:schemeClr val="accent3"/>
              </a:buClr>
              <a:buSzPts val="2400"/>
              <a:buFont typeface="Encode Sans Semi Condensed Light"/>
              <a:buChar char="▹"/>
              <a:defRPr b="0" i="0" sz="2400" u="none" cap="none" strike="noStrike">
                <a:solidFill>
                  <a:schemeClr val="lt1"/>
                </a:solidFill>
                <a:latin typeface="Encode Sans Semi Condensed Light"/>
                <a:ea typeface="Encode Sans Semi Condensed Light"/>
                <a:cs typeface="Encode Sans Semi Condensed Light"/>
                <a:sym typeface="Encode Sans Semi Condensed Light"/>
              </a:defRPr>
            </a:lvl3pPr>
            <a:lvl4pPr indent="-381000" lvl="3" marL="1828800" marR="0" rtl="0" algn="l">
              <a:lnSpc>
                <a:spcPct val="115000"/>
              </a:lnSpc>
              <a:spcBef>
                <a:spcPts val="0"/>
              </a:spcBef>
              <a:spcAft>
                <a:spcPts val="0"/>
              </a:spcAft>
              <a:buClr>
                <a:schemeClr val="lt1"/>
              </a:buClr>
              <a:buSzPts val="2400"/>
              <a:buFont typeface="Encode Sans Semi Condensed Light"/>
              <a:buChar char="▹"/>
              <a:defRPr b="0" i="0" sz="2400" u="none" cap="none" strike="noStrike">
                <a:solidFill>
                  <a:schemeClr val="lt1"/>
                </a:solidFill>
                <a:latin typeface="Encode Sans Semi Condensed Light"/>
                <a:ea typeface="Encode Sans Semi Condensed Light"/>
                <a:cs typeface="Encode Sans Semi Condensed Light"/>
                <a:sym typeface="Encode Sans Semi Condensed Light"/>
              </a:defRPr>
            </a:lvl4pPr>
            <a:lvl5pPr indent="-381000" lvl="4" marL="2286000" marR="0" rtl="0" algn="l">
              <a:lnSpc>
                <a:spcPct val="115000"/>
              </a:lnSpc>
              <a:spcBef>
                <a:spcPts val="0"/>
              </a:spcBef>
              <a:spcAft>
                <a:spcPts val="0"/>
              </a:spcAft>
              <a:buClr>
                <a:schemeClr val="lt1"/>
              </a:buClr>
              <a:buSzPts val="2400"/>
              <a:buFont typeface="Encode Sans Semi Condensed Light"/>
              <a:buChar char="▹"/>
              <a:defRPr b="0" i="0" sz="2400" u="none" cap="none" strike="noStrike">
                <a:solidFill>
                  <a:schemeClr val="lt1"/>
                </a:solidFill>
                <a:latin typeface="Encode Sans Semi Condensed Light"/>
                <a:ea typeface="Encode Sans Semi Condensed Light"/>
                <a:cs typeface="Encode Sans Semi Condensed Light"/>
                <a:sym typeface="Encode Sans Semi Condensed Light"/>
              </a:defRPr>
            </a:lvl5pPr>
            <a:lvl6pPr indent="-381000" lvl="5" marL="2743200" marR="0" rtl="0" algn="l">
              <a:lnSpc>
                <a:spcPct val="115000"/>
              </a:lnSpc>
              <a:spcBef>
                <a:spcPts val="0"/>
              </a:spcBef>
              <a:spcAft>
                <a:spcPts val="0"/>
              </a:spcAft>
              <a:buClr>
                <a:schemeClr val="lt1"/>
              </a:buClr>
              <a:buSzPts val="2400"/>
              <a:buFont typeface="Encode Sans Semi Condensed Light"/>
              <a:buChar char="▹"/>
              <a:defRPr b="0" i="0" sz="2400" u="none" cap="none" strike="noStrike">
                <a:solidFill>
                  <a:schemeClr val="lt1"/>
                </a:solidFill>
                <a:latin typeface="Encode Sans Semi Condensed Light"/>
                <a:ea typeface="Encode Sans Semi Condensed Light"/>
                <a:cs typeface="Encode Sans Semi Condensed Light"/>
                <a:sym typeface="Encode Sans Semi Condensed Light"/>
              </a:defRPr>
            </a:lvl6pPr>
            <a:lvl7pPr indent="-381000" lvl="6" marL="3200400" marR="0" rtl="0" algn="l">
              <a:lnSpc>
                <a:spcPct val="115000"/>
              </a:lnSpc>
              <a:spcBef>
                <a:spcPts val="0"/>
              </a:spcBef>
              <a:spcAft>
                <a:spcPts val="0"/>
              </a:spcAft>
              <a:buClr>
                <a:schemeClr val="lt1"/>
              </a:buClr>
              <a:buSzPts val="2400"/>
              <a:buFont typeface="Encode Sans Semi Condensed Light"/>
              <a:buChar char="▹"/>
              <a:defRPr b="0" i="0" sz="2400" u="none" cap="none" strike="noStrike">
                <a:solidFill>
                  <a:schemeClr val="lt1"/>
                </a:solidFill>
                <a:latin typeface="Encode Sans Semi Condensed Light"/>
                <a:ea typeface="Encode Sans Semi Condensed Light"/>
                <a:cs typeface="Encode Sans Semi Condensed Light"/>
                <a:sym typeface="Encode Sans Semi Condensed Light"/>
              </a:defRPr>
            </a:lvl7pPr>
            <a:lvl8pPr indent="-381000" lvl="7" marL="3657600" marR="0" rtl="0" algn="l">
              <a:lnSpc>
                <a:spcPct val="115000"/>
              </a:lnSpc>
              <a:spcBef>
                <a:spcPts val="0"/>
              </a:spcBef>
              <a:spcAft>
                <a:spcPts val="0"/>
              </a:spcAft>
              <a:buClr>
                <a:schemeClr val="lt1"/>
              </a:buClr>
              <a:buSzPts val="2400"/>
              <a:buFont typeface="Encode Sans Semi Condensed Light"/>
              <a:buChar char="▹"/>
              <a:defRPr b="0" i="0" sz="2400" u="none" cap="none" strike="noStrike">
                <a:solidFill>
                  <a:schemeClr val="lt1"/>
                </a:solidFill>
                <a:latin typeface="Encode Sans Semi Condensed Light"/>
                <a:ea typeface="Encode Sans Semi Condensed Light"/>
                <a:cs typeface="Encode Sans Semi Condensed Light"/>
                <a:sym typeface="Encode Sans Semi Condensed Light"/>
              </a:defRPr>
            </a:lvl8pPr>
            <a:lvl9pPr indent="-381000" lvl="8" marL="4114800" marR="0" rtl="0" algn="l">
              <a:lnSpc>
                <a:spcPct val="115000"/>
              </a:lnSpc>
              <a:spcBef>
                <a:spcPts val="0"/>
              </a:spcBef>
              <a:spcAft>
                <a:spcPts val="0"/>
              </a:spcAft>
              <a:buClr>
                <a:schemeClr val="lt1"/>
              </a:buClr>
              <a:buSzPts val="2400"/>
              <a:buFont typeface="Encode Sans Semi Condensed Light"/>
              <a:buChar char="■"/>
              <a:defRPr b="0" i="0" sz="2400" u="none" cap="none" strike="noStrike">
                <a:solidFill>
                  <a:schemeClr val="lt1"/>
                </a:solidFill>
                <a:latin typeface="Encode Sans Semi Condensed Light"/>
                <a:ea typeface="Encode Sans Semi Condensed Light"/>
                <a:cs typeface="Encode Sans Semi Condensed Light"/>
                <a:sym typeface="Encode Sans Semi Condensed Light"/>
              </a:defRPr>
            </a:lvl9pPr>
          </a:lstStyle>
          <a:p/>
        </p:txBody>
      </p:sp>
      <p:sp>
        <p:nvSpPr>
          <p:cNvPr id="8" name="Google Shape;8;p19"/>
          <p:cNvSpPr txBox="1"/>
          <p:nvPr>
            <p:ph idx="12" type="sldNum"/>
          </p:nvPr>
        </p:nvSpPr>
        <p:spPr>
          <a:xfrm>
            <a:off x="8404384" y="4673651"/>
            <a:ext cx="548700" cy="3936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bel"/>
                <a:ea typeface="Abel"/>
                <a:cs typeface="Abel"/>
                <a:sym typeface="A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linkedin.com/in/aisha-syed-27506a5/" TargetMode="External"/><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8.png"/><Relationship Id="rId8"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saludata.saludcapital.gov.co/osb/index.php/datos-de-salud/enfermedades-trasmisibles/covid19/" TargetMode="External"/><Relationship Id="rId4" Type="http://schemas.openxmlformats.org/officeDocument/2006/relationships/hyperlink" Target="https://github.com/nychealth/coronavirus-data" TargetMode="External"/><Relationship Id="rId5" Type="http://schemas.openxmlformats.org/officeDocument/2006/relationships/hyperlink" Target="http://www.openweathermap.org/" TargetMode="External"/><Relationship Id="rId6" Type="http://schemas.openxmlformats.org/officeDocument/2006/relationships/hyperlink" Target="https://saludata.saludcapital.gov.co/osb/index.php/datos-de-salud/enfermedades-trasmisibles/covid19/" TargetMode="External"/><Relationship Id="rId7" Type="http://schemas.openxmlformats.org/officeDocument/2006/relationships/hyperlink" Target="https://github.com/wcota/covid19b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6.png"/><Relationship Id="rId7"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
          <p:cNvPicPr preferRelativeResize="0"/>
          <p:nvPr/>
        </p:nvPicPr>
        <p:blipFill rotWithShape="1">
          <a:blip r:embed="rId3">
            <a:alphaModFix amt="35000"/>
          </a:blip>
          <a:srcRect b="0" l="0" r="0" t="0"/>
          <a:stretch/>
        </p:blipFill>
        <p:spPr>
          <a:xfrm>
            <a:off x="0" y="2650396"/>
            <a:ext cx="4402616" cy="2493104"/>
          </a:xfrm>
          <a:prstGeom prst="rect">
            <a:avLst/>
          </a:prstGeom>
          <a:noFill/>
          <a:ln>
            <a:noFill/>
          </a:ln>
        </p:spPr>
      </p:pic>
      <p:sp>
        <p:nvSpPr>
          <p:cNvPr id="60" name="Google Shape;60;p1"/>
          <p:cNvSpPr txBox="1"/>
          <p:nvPr>
            <p:ph type="ctrTitle"/>
          </p:nvPr>
        </p:nvSpPr>
        <p:spPr>
          <a:xfrm>
            <a:off x="96567" y="2004429"/>
            <a:ext cx="8738683" cy="1134641"/>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p>
            <a:pPr indent="0" lvl="0" marL="0" rtl="0" algn="ctr">
              <a:lnSpc>
                <a:spcPct val="90000"/>
              </a:lnSpc>
              <a:spcBef>
                <a:spcPts val="0"/>
              </a:spcBef>
              <a:spcAft>
                <a:spcPts val="0"/>
              </a:spcAft>
              <a:buSzPts val="5400"/>
              <a:buNone/>
            </a:pPr>
            <a:r>
              <a:rPr lang="en-US" sz="3200"/>
              <a:t>Impact of climate variables on Covid-19 cases </a:t>
            </a:r>
            <a:br>
              <a:rPr lang="en-US" sz="3200"/>
            </a:br>
            <a:r>
              <a:rPr lang="en-US" sz="3200"/>
              <a:t>for New York and Sao Paulo</a:t>
            </a:r>
            <a:br>
              <a:rPr lang="en-US" sz="3200"/>
            </a:br>
            <a:r>
              <a:rPr lang="en-US" sz="2000"/>
              <a:t>(Does Covid19 spread faster in colder and drier weather ?)</a:t>
            </a:r>
            <a:br>
              <a:rPr lang="en-US" sz="3200"/>
            </a:br>
            <a:endParaRPr sz="3200"/>
          </a:p>
        </p:txBody>
      </p:sp>
      <p:sp>
        <p:nvSpPr>
          <p:cNvPr id="61" name="Google Shape;61;p1"/>
          <p:cNvSpPr txBox="1"/>
          <p:nvPr/>
        </p:nvSpPr>
        <p:spPr>
          <a:xfrm>
            <a:off x="135421" y="3918696"/>
            <a:ext cx="3589413"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Final Project - Data Analytics Bootcamp</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University of Toronto</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June 9, 2021</a:t>
            </a:r>
            <a:endParaRPr/>
          </a:p>
        </p:txBody>
      </p:sp>
      <p:sp>
        <p:nvSpPr>
          <p:cNvPr id="62" name="Google Shape;62;p1"/>
          <p:cNvSpPr txBox="1"/>
          <p:nvPr/>
        </p:nvSpPr>
        <p:spPr>
          <a:xfrm>
            <a:off x="6763870" y="3918696"/>
            <a:ext cx="2776818" cy="1369606"/>
          </a:xfrm>
          <a:prstGeom prst="rect">
            <a:avLst/>
          </a:prstGeom>
          <a:noFill/>
          <a:ln>
            <a:noFill/>
          </a:ln>
        </p:spPr>
        <p:txBody>
          <a:bodyPr anchorCtr="0" anchor="t" bIns="45700" lIns="91425" spcFirstLastPara="1" rIns="91425" wrap="square" tIns="45700">
            <a:spAutoFit/>
          </a:bodyPr>
          <a:lstStyle/>
          <a:p>
            <a:pPr indent="0" lvl="4"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Presented By: Group 5</a:t>
            </a:r>
            <a:endParaRPr/>
          </a:p>
          <a:p>
            <a:pPr indent="-285750" lvl="8" marL="28575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Arial"/>
                <a:ea typeface="Arial"/>
                <a:cs typeface="Arial"/>
                <a:sym typeface="Arial"/>
              </a:rPr>
              <a:t>Aisha Syed</a:t>
            </a:r>
            <a:endParaRPr/>
          </a:p>
          <a:p>
            <a:pPr indent="-285750" lvl="8" marL="28575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Arial"/>
                <a:ea typeface="Arial"/>
                <a:cs typeface="Arial"/>
                <a:sym typeface="Arial"/>
              </a:rPr>
              <a:t>Archana Narula</a:t>
            </a:r>
            <a:endParaRPr/>
          </a:p>
          <a:p>
            <a:pPr indent="-285750" lvl="8" marL="28575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Arial"/>
                <a:ea typeface="Arial"/>
                <a:cs typeface="Arial"/>
                <a:sym typeface="Arial"/>
              </a:rPr>
              <a:t>Maria Leon</a:t>
            </a:r>
            <a:endParaRPr/>
          </a:p>
          <a:p>
            <a:pPr indent="-285750" lvl="8" marL="28575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Arial"/>
                <a:ea typeface="Arial"/>
                <a:cs typeface="Arial"/>
                <a:sym typeface="Arial"/>
              </a:rPr>
              <a:t>Sushmitha Maddali</a:t>
            </a:r>
            <a:endParaRPr b="0" i="0" sz="1100" u="none" cap="none" strike="noStrike">
              <a:solidFill>
                <a:schemeClr val="lt1"/>
              </a:solidFill>
              <a:latin typeface="Arial"/>
              <a:ea typeface="Arial"/>
              <a:cs typeface="Arial"/>
              <a:sym typeface="Arial"/>
            </a:endParaRPr>
          </a:p>
          <a:p>
            <a:pPr indent="-285750" lvl="8" marL="285750" marR="0" rtl="0" algn="l">
              <a:lnSpc>
                <a:spcPct val="100000"/>
              </a:lnSpc>
              <a:spcBef>
                <a:spcPts val="0"/>
              </a:spcBef>
              <a:spcAft>
                <a:spcPts val="0"/>
              </a:spcAft>
              <a:buClr>
                <a:schemeClr val="lt1"/>
              </a:buClr>
              <a:buSzPts val="1100"/>
              <a:buFont typeface="Arial"/>
              <a:buChar char="•"/>
            </a:pPr>
            <a:r>
              <a:rPr b="0" i="0" lang="en-US" sz="1100" u="none" cap="none" strike="noStrike">
                <a:solidFill>
                  <a:schemeClr val="lt1"/>
                </a:solidFill>
                <a:latin typeface="Arial"/>
                <a:ea typeface="Arial"/>
                <a:cs typeface="Arial"/>
                <a:sym typeface="Arial"/>
              </a:rPr>
              <a:t>Kushal Sharma</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grpSp>
        <p:nvGrpSpPr>
          <p:cNvPr id="221" name="Google Shape;221;p10"/>
          <p:cNvGrpSpPr/>
          <p:nvPr/>
        </p:nvGrpSpPr>
        <p:grpSpPr>
          <a:xfrm>
            <a:off x="1041489" y="358687"/>
            <a:ext cx="6789008" cy="2587681"/>
            <a:chOff x="1041489" y="358687"/>
            <a:chExt cx="6789008" cy="2587681"/>
          </a:xfrm>
        </p:grpSpPr>
        <p:sp>
          <p:nvSpPr>
            <p:cNvPr id="222" name="Google Shape;222;p10"/>
            <p:cNvSpPr/>
            <p:nvPr/>
          </p:nvSpPr>
          <p:spPr>
            <a:xfrm>
              <a:off x="1041489" y="358687"/>
              <a:ext cx="6789008" cy="2587681"/>
            </a:xfrm>
            <a:prstGeom prst="ellipse">
              <a:avLst/>
            </a:prstGeom>
            <a:solidFill>
              <a:srgbClr val="77BCFC"/>
            </a:solidFill>
            <a:ln cap="flat" cmpd="sng" w="25400">
              <a:solidFill>
                <a:srgbClr val="0326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Right pointing backhand index" id="223" name="Google Shape;223;p10"/>
            <p:cNvPicPr preferRelativeResize="0"/>
            <p:nvPr/>
          </p:nvPicPr>
          <p:blipFill rotWithShape="1">
            <a:blip r:embed="rId3">
              <a:alphaModFix/>
            </a:blip>
            <a:srcRect b="0" l="0" r="0" t="0"/>
            <a:stretch/>
          </p:blipFill>
          <p:spPr>
            <a:xfrm>
              <a:off x="1467695" y="1078871"/>
              <a:ext cx="419997" cy="405257"/>
            </a:xfrm>
            <a:prstGeom prst="rect">
              <a:avLst/>
            </a:prstGeom>
            <a:noFill/>
            <a:ln>
              <a:noFill/>
            </a:ln>
          </p:spPr>
        </p:pic>
        <p:pic>
          <p:nvPicPr>
            <p:cNvPr descr="Checkmark" id="224" name="Google Shape;224;p10"/>
            <p:cNvPicPr preferRelativeResize="0"/>
            <p:nvPr/>
          </p:nvPicPr>
          <p:blipFill rotWithShape="1">
            <a:blip r:embed="rId4">
              <a:alphaModFix/>
            </a:blip>
            <a:srcRect b="0" l="0" r="0" t="0"/>
            <a:stretch/>
          </p:blipFill>
          <p:spPr>
            <a:xfrm>
              <a:off x="1792175" y="1136190"/>
              <a:ext cx="419997" cy="405257"/>
            </a:xfrm>
            <a:prstGeom prst="rect">
              <a:avLst/>
            </a:prstGeom>
            <a:noFill/>
            <a:ln>
              <a:noFill/>
            </a:ln>
          </p:spPr>
        </p:pic>
      </p:grpSp>
      <p:sp>
        <p:nvSpPr>
          <p:cNvPr id="225" name="Google Shape;225;p10"/>
          <p:cNvSpPr txBox="1"/>
          <p:nvPr>
            <p:ph type="title"/>
          </p:nvPr>
        </p:nvSpPr>
        <p:spPr>
          <a:xfrm>
            <a:off x="124834" y="47523"/>
            <a:ext cx="9019165" cy="6651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600"/>
              <a:buNone/>
            </a:pPr>
            <a:r>
              <a:rPr lang="en-US" sz="3200"/>
              <a:t>Regression Models </a:t>
            </a:r>
            <a:r>
              <a:rPr lang="en-US" sz="1800"/>
              <a:t>(Train on 13.5 months data , Test on 1 month data) </a:t>
            </a:r>
            <a:endParaRPr/>
          </a:p>
        </p:txBody>
      </p:sp>
      <p:graphicFrame>
        <p:nvGraphicFramePr>
          <p:cNvPr id="226" name="Google Shape;226;p10"/>
          <p:cNvGraphicFramePr/>
          <p:nvPr/>
        </p:nvGraphicFramePr>
        <p:xfrm>
          <a:off x="2408188" y="785714"/>
          <a:ext cx="3000000" cy="3000000"/>
        </p:xfrm>
        <a:graphic>
          <a:graphicData uri="http://schemas.openxmlformats.org/drawingml/2006/table">
            <a:tbl>
              <a:tblPr>
                <a:noFill/>
                <a:tableStyleId>{592F37D3-6E0A-4E5A-9BDB-EF52F913026B}</a:tableStyleId>
              </a:tblPr>
              <a:tblGrid>
                <a:gridCol w="1503600"/>
                <a:gridCol w="2638750"/>
              </a:tblGrid>
              <a:tr h="177800">
                <a:tc gridSpan="2">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Abel"/>
                          <a:ea typeface="Abel"/>
                          <a:cs typeface="Abel"/>
                          <a:sym typeface="Abel"/>
                        </a:rPr>
                        <a:t>Regression on Both Cities data</a:t>
                      </a:r>
                      <a:endParaRPr b="1" sz="140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8BA8FF"/>
                    </a:solidFill>
                  </a:tcPr>
                </a:tc>
                <a:tc hMerge="1"/>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Mean squared error (MSE)</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46.20945807691116</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Score/ R-squared (R2)</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0.3760756262521734</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Coefficients: </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[[-0.64739654 -0.0822273  -9.7884102 ]]</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Intercept:</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[32.88390399]</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227" name="Google Shape;227;p10"/>
          <p:cNvGraphicFramePr/>
          <p:nvPr/>
        </p:nvGraphicFramePr>
        <p:xfrm>
          <a:off x="124835" y="2946368"/>
          <a:ext cx="3000000" cy="3000000"/>
        </p:xfrm>
        <a:graphic>
          <a:graphicData uri="http://schemas.openxmlformats.org/drawingml/2006/table">
            <a:tbl>
              <a:tblPr>
                <a:noFill/>
                <a:tableStyleId>{592F37D3-6E0A-4E5A-9BDB-EF52F913026B}</a:tableStyleId>
              </a:tblPr>
              <a:tblGrid>
                <a:gridCol w="1503600"/>
                <a:gridCol w="2638750"/>
              </a:tblGrid>
              <a:tr h="177800">
                <a:tc gridSpan="2">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Abel"/>
                          <a:ea typeface="Abel"/>
                          <a:cs typeface="Abel"/>
                          <a:sym typeface="Abel"/>
                        </a:rPr>
                        <a:t>Regression on NY data</a:t>
                      </a:r>
                      <a:endParaRPr b="1" sz="140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8BA8FF"/>
                    </a:solidFill>
                  </a:tcPr>
                </a:tc>
                <a:tc hMerge="1"/>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Mean squared error (MSE)</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12.081018410702109</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Score/ R-squared (R2)</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-0.9917358071630296</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Coefficients: </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[[-0.78024612  0.11119185]]</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Intercept:</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[12.3562953]</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228" name="Google Shape;228;p10"/>
          <p:cNvGraphicFramePr/>
          <p:nvPr/>
        </p:nvGraphicFramePr>
        <p:xfrm>
          <a:off x="4656188" y="2946368"/>
          <a:ext cx="3000000" cy="3000000"/>
        </p:xfrm>
        <a:graphic>
          <a:graphicData uri="http://schemas.openxmlformats.org/drawingml/2006/table">
            <a:tbl>
              <a:tblPr>
                <a:noFill/>
                <a:tableStyleId>{592F37D3-6E0A-4E5A-9BDB-EF52F913026B}</a:tableStyleId>
              </a:tblPr>
              <a:tblGrid>
                <a:gridCol w="1503600"/>
                <a:gridCol w="2638750"/>
              </a:tblGrid>
              <a:tr h="177800">
                <a:tc gridSpan="2">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Abel"/>
                          <a:ea typeface="Abel"/>
                          <a:cs typeface="Abel"/>
                          <a:sym typeface="Abel"/>
                        </a:rPr>
                        <a:t>Regressions on Sao Paulo data</a:t>
                      </a:r>
                      <a:endParaRPr b="1" sz="140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8BA8FF"/>
                    </a:solidFill>
                  </a:tcPr>
                </a:tc>
                <a:tc hMerge="1"/>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Mean squared error (MSE)</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112.99000223176618</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Score/ R-squared (R2)</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-7.68849873663247</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Coefficients: </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[[ 0.6097288  -0.57647938]]</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Intercept:</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[41.85763192]</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pSp>
        <p:nvGrpSpPr>
          <p:cNvPr id="229" name="Google Shape;229;p10"/>
          <p:cNvGrpSpPr/>
          <p:nvPr/>
        </p:nvGrpSpPr>
        <p:grpSpPr>
          <a:xfrm>
            <a:off x="1835524" y="804060"/>
            <a:ext cx="440391" cy="386005"/>
            <a:chOff x="1835524" y="804060"/>
            <a:chExt cx="440391" cy="386005"/>
          </a:xfrm>
        </p:grpSpPr>
        <p:sp>
          <p:nvSpPr>
            <p:cNvPr id="230" name="Google Shape;230;p10"/>
            <p:cNvSpPr/>
            <p:nvPr/>
          </p:nvSpPr>
          <p:spPr>
            <a:xfrm>
              <a:off x="1835524" y="804060"/>
              <a:ext cx="410135" cy="386005"/>
            </a:xfrm>
            <a:prstGeom prst="flowChartConnector">
              <a:avLst/>
            </a:prstGeom>
            <a:solidFill>
              <a:srgbClr val="8BA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bel"/>
                <a:ea typeface="Abel"/>
                <a:cs typeface="Abel"/>
                <a:sym typeface="Abel"/>
              </a:endParaRPr>
            </a:p>
          </p:txBody>
        </p:sp>
        <p:sp>
          <p:nvSpPr>
            <p:cNvPr id="231" name="Google Shape;231;p10"/>
            <p:cNvSpPr txBox="1"/>
            <p:nvPr/>
          </p:nvSpPr>
          <p:spPr>
            <a:xfrm>
              <a:off x="1865780" y="843173"/>
              <a:ext cx="41013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bel"/>
                  <a:ea typeface="Abel"/>
                  <a:cs typeface="Abel"/>
                  <a:sym typeface="Abel"/>
                </a:rPr>
                <a:t>1a</a:t>
              </a:r>
              <a:endParaRPr b="0" i="0" sz="1400" u="none" cap="none" strike="noStrike">
                <a:solidFill>
                  <a:schemeClr val="lt1"/>
                </a:solidFill>
                <a:latin typeface="Abel"/>
                <a:ea typeface="Abel"/>
                <a:cs typeface="Abel"/>
                <a:sym typeface="Abel"/>
              </a:endParaRPr>
            </a:p>
          </p:txBody>
        </p:sp>
      </p:grpSp>
      <p:grpSp>
        <p:nvGrpSpPr>
          <p:cNvPr id="232" name="Google Shape;232;p10"/>
          <p:cNvGrpSpPr/>
          <p:nvPr/>
        </p:nvGrpSpPr>
        <p:grpSpPr>
          <a:xfrm>
            <a:off x="172571" y="2532241"/>
            <a:ext cx="440391" cy="386005"/>
            <a:chOff x="1835524" y="804060"/>
            <a:chExt cx="440391" cy="386005"/>
          </a:xfrm>
        </p:grpSpPr>
        <p:sp>
          <p:nvSpPr>
            <p:cNvPr id="233" name="Google Shape;233;p10"/>
            <p:cNvSpPr/>
            <p:nvPr/>
          </p:nvSpPr>
          <p:spPr>
            <a:xfrm>
              <a:off x="1835524" y="804060"/>
              <a:ext cx="410135" cy="386005"/>
            </a:xfrm>
            <a:prstGeom prst="flowChartConnector">
              <a:avLst/>
            </a:prstGeom>
            <a:solidFill>
              <a:srgbClr val="8BA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bel"/>
                <a:ea typeface="Abel"/>
                <a:cs typeface="Abel"/>
                <a:sym typeface="Abel"/>
              </a:endParaRPr>
            </a:p>
          </p:txBody>
        </p:sp>
        <p:sp>
          <p:nvSpPr>
            <p:cNvPr id="234" name="Google Shape;234;p10"/>
            <p:cNvSpPr txBox="1"/>
            <p:nvPr/>
          </p:nvSpPr>
          <p:spPr>
            <a:xfrm>
              <a:off x="1865780" y="843173"/>
              <a:ext cx="41013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bel"/>
                  <a:ea typeface="Abel"/>
                  <a:cs typeface="Abel"/>
                  <a:sym typeface="Abel"/>
                </a:rPr>
                <a:t>2a</a:t>
              </a:r>
              <a:endParaRPr b="0" i="0" sz="1400" u="none" cap="none" strike="noStrike">
                <a:solidFill>
                  <a:schemeClr val="lt1"/>
                </a:solidFill>
                <a:latin typeface="Abel"/>
                <a:ea typeface="Abel"/>
                <a:cs typeface="Abel"/>
                <a:sym typeface="Abel"/>
              </a:endParaRPr>
            </a:p>
          </p:txBody>
        </p:sp>
      </p:grpSp>
      <p:grpSp>
        <p:nvGrpSpPr>
          <p:cNvPr id="235" name="Google Shape;235;p10"/>
          <p:cNvGrpSpPr/>
          <p:nvPr/>
        </p:nvGrpSpPr>
        <p:grpSpPr>
          <a:xfrm>
            <a:off x="8259024" y="2493126"/>
            <a:ext cx="440391" cy="386005"/>
            <a:chOff x="1835524" y="804060"/>
            <a:chExt cx="440391" cy="386005"/>
          </a:xfrm>
        </p:grpSpPr>
        <p:sp>
          <p:nvSpPr>
            <p:cNvPr id="236" name="Google Shape;236;p10"/>
            <p:cNvSpPr/>
            <p:nvPr/>
          </p:nvSpPr>
          <p:spPr>
            <a:xfrm>
              <a:off x="1835524" y="804060"/>
              <a:ext cx="410135" cy="386005"/>
            </a:xfrm>
            <a:prstGeom prst="flowChartConnector">
              <a:avLst/>
            </a:prstGeom>
            <a:solidFill>
              <a:srgbClr val="8BA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bel"/>
                <a:ea typeface="Abel"/>
                <a:cs typeface="Abel"/>
                <a:sym typeface="Abel"/>
              </a:endParaRPr>
            </a:p>
          </p:txBody>
        </p:sp>
        <p:sp>
          <p:nvSpPr>
            <p:cNvPr id="237" name="Google Shape;237;p10"/>
            <p:cNvSpPr txBox="1"/>
            <p:nvPr/>
          </p:nvSpPr>
          <p:spPr>
            <a:xfrm>
              <a:off x="1865780" y="843173"/>
              <a:ext cx="41013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bel"/>
                  <a:ea typeface="Abel"/>
                  <a:cs typeface="Abel"/>
                  <a:sym typeface="Abel"/>
                </a:rPr>
                <a:t>3a</a:t>
              </a:r>
              <a:endParaRPr b="0" i="0" sz="1400" u="none" cap="none" strike="noStrike">
                <a:solidFill>
                  <a:schemeClr val="lt1"/>
                </a:solidFill>
                <a:latin typeface="Abel"/>
                <a:ea typeface="Abel"/>
                <a:cs typeface="Abel"/>
                <a:sym typeface="Abel"/>
              </a:endParaRPr>
            </a:p>
          </p:txBody>
        </p:sp>
      </p:grpSp>
      <p:pic>
        <p:nvPicPr>
          <p:cNvPr descr="Close" id="238" name="Google Shape;238;p10"/>
          <p:cNvPicPr preferRelativeResize="0"/>
          <p:nvPr/>
        </p:nvPicPr>
        <p:blipFill rotWithShape="1">
          <a:blip r:embed="rId5">
            <a:alphaModFix/>
          </a:blip>
          <a:srcRect b="0" l="0" r="0" t="0"/>
          <a:stretch/>
        </p:blipFill>
        <p:spPr>
          <a:xfrm>
            <a:off x="598049" y="2520681"/>
            <a:ext cx="436869" cy="436869"/>
          </a:xfrm>
          <a:prstGeom prst="rect">
            <a:avLst/>
          </a:prstGeom>
          <a:noFill/>
          <a:ln>
            <a:noFill/>
          </a:ln>
        </p:spPr>
      </p:pic>
      <p:pic>
        <p:nvPicPr>
          <p:cNvPr descr="Close" id="239" name="Google Shape;239;p10"/>
          <p:cNvPicPr preferRelativeResize="0"/>
          <p:nvPr/>
        </p:nvPicPr>
        <p:blipFill rotWithShape="1">
          <a:blip r:embed="rId5">
            <a:alphaModFix/>
          </a:blip>
          <a:srcRect b="0" l="0" r="0" t="0"/>
          <a:stretch/>
        </p:blipFill>
        <p:spPr>
          <a:xfrm>
            <a:off x="7884076" y="2481377"/>
            <a:ext cx="436869" cy="43686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1"/>
          <p:cNvSpPr txBox="1"/>
          <p:nvPr>
            <p:ph type="title"/>
          </p:nvPr>
        </p:nvSpPr>
        <p:spPr>
          <a:xfrm>
            <a:off x="124834" y="47523"/>
            <a:ext cx="9019165" cy="6651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600"/>
              <a:buNone/>
            </a:pPr>
            <a:r>
              <a:rPr lang="en-US"/>
              <a:t>Conclusion</a:t>
            </a:r>
            <a:endParaRPr sz="1800"/>
          </a:p>
        </p:txBody>
      </p:sp>
      <p:sp>
        <p:nvSpPr>
          <p:cNvPr id="245" name="Google Shape;245;p11"/>
          <p:cNvSpPr txBox="1"/>
          <p:nvPr/>
        </p:nvSpPr>
        <p:spPr>
          <a:xfrm>
            <a:off x="124834" y="1475511"/>
            <a:ext cx="8563200" cy="1477500"/>
          </a:xfrm>
          <a:prstGeom prst="rect">
            <a:avLst/>
          </a:prstGeom>
          <a:noFill/>
          <a:ln>
            <a:noFill/>
          </a:ln>
        </p:spPr>
        <p:txBody>
          <a:bodyPr anchorCtr="0" anchor="t" bIns="91425" lIns="91425" spcFirstLastPara="1" rIns="91425" wrap="square" tIns="91425">
            <a:spAutoFit/>
          </a:bodyPr>
          <a:lstStyle/>
          <a:p>
            <a:pPr indent="-285750" lvl="0" marL="285750" marR="0" rtl="0" algn="l">
              <a:lnSpc>
                <a:spcPct val="100000"/>
              </a:lnSpc>
              <a:spcBef>
                <a:spcPts val="0"/>
              </a:spcBef>
              <a:spcAft>
                <a:spcPts val="0"/>
              </a:spcAft>
              <a:buClr>
                <a:srgbClr val="000000"/>
              </a:buClr>
              <a:buSzPts val="1400"/>
              <a:buFont typeface="Abel"/>
              <a:buChar char="•"/>
            </a:pPr>
            <a:r>
              <a:rPr i="0" lang="en-US" sz="1400" u="none" cap="none" strike="noStrike">
                <a:solidFill>
                  <a:schemeClr val="lt1"/>
                </a:solidFill>
                <a:latin typeface="Abel"/>
                <a:ea typeface="Abel"/>
                <a:cs typeface="Abel"/>
                <a:sym typeface="Abel"/>
              </a:rPr>
              <a:t>p values and co</a:t>
            </a:r>
            <a:r>
              <a:rPr lang="en-US">
                <a:solidFill>
                  <a:schemeClr val="lt1"/>
                </a:solidFill>
                <a:latin typeface="Abel"/>
                <a:ea typeface="Abel"/>
                <a:cs typeface="Abel"/>
                <a:sym typeface="Abel"/>
              </a:rPr>
              <a:t>r</a:t>
            </a:r>
            <a:r>
              <a:rPr i="0" lang="en-US" sz="1400" u="none" cap="none" strike="noStrike">
                <a:solidFill>
                  <a:schemeClr val="lt1"/>
                </a:solidFill>
                <a:latin typeface="Abel"/>
                <a:ea typeface="Abel"/>
                <a:cs typeface="Abel"/>
                <a:sym typeface="Abel"/>
              </a:rPr>
              <a:t>relation showed a relationship between temperature and </a:t>
            </a:r>
            <a:r>
              <a:rPr lang="en-US">
                <a:solidFill>
                  <a:schemeClr val="lt1"/>
                </a:solidFill>
                <a:latin typeface="Abel"/>
                <a:ea typeface="Abel"/>
                <a:cs typeface="Abel"/>
                <a:sym typeface="Abel"/>
              </a:rPr>
              <a:t>C</a:t>
            </a:r>
            <a:r>
              <a:rPr i="0" lang="en-US" sz="1400" u="none" cap="none" strike="noStrike">
                <a:solidFill>
                  <a:schemeClr val="lt1"/>
                </a:solidFill>
                <a:latin typeface="Abel"/>
                <a:ea typeface="Abel"/>
                <a:cs typeface="Abel"/>
                <a:sym typeface="Abel"/>
              </a:rPr>
              <a:t>ovid19 new cases, e</a:t>
            </a:r>
            <a:r>
              <a:rPr lang="en-US">
                <a:solidFill>
                  <a:schemeClr val="lt1"/>
                </a:solidFill>
                <a:latin typeface="Abel"/>
                <a:ea typeface="Abel"/>
                <a:cs typeface="Abel"/>
                <a:sym typeface="Abel"/>
              </a:rPr>
              <a:t>specially in colder weather. </a:t>
            </a:r>
            <a:endParaRPr>
              <a:solidFill>
                <a:schemeClr val="lt1"/>
              </a:solidFill>
              <a:latin typeface="Abel"/>
              <a:ea typeface="Abel"/>
              <a:cs typeface="Abel"/>
              <a:sym typeface="Abel"/>
            </a:endParaRPr>
          </a:p>
          <a:p>
            <a:pPr indent="0" lvl="0" marL="457200" marR="0" rtl="0" algn="l">
              <a:lnSpc>
                <a:spcPct val="100000"/>
              </a:lnSpc>
              <a:spcBef>
                <a:spcPts val="0"/>
              </a:spcBef>
              <a:spcAft>
                <a:spcPts val="0"/>
              </a:spcAft>
              <a:buNone/>
            </a:pPr>
            <a:r>
              <a:t/>
            </a:r>
            <a:endParaRPr>
              <a:solidFill>
                <a:schemeClr val="lt1"/>
              </a:solidFill>
              <a:latin typeface="Abel"/>
              <a:ea typeface="Abel"/>
              <a:cs typeface="Abel"/>
              <a:sym typeface="Abel"/>
            </a:endParaRPr>
          </a:p>
          <a:p>
            <a:pPr indent="-285750" lvl="0" marL="285750" marR="0" rtl="0" algn="l">
              <a:lnSpc>
                <a:spcPct val="100000"/>
              </a:lnSpc>
              <a:spcBef>
                <a:spcPts val="0"/>
              </a:spcBef>
              <a:spcAft>
                <a:spcPts val="0"/>
              </a:spcAft>
              <a:buClr>
                <a:srgbClr val="000000"/>
              </a:buClr>
              <a:buSzPts val="1400"/>
              <a:buFont typeface="Abel"/>
              <a:buChar char="•"/>
            </a:pPr>
            <a:r>
              <a:rPr i="0" lang="en-US" sz="1400" u="none" cap="none" strike="noStrike">
                <a:solidFill>
                  <a:schemeClr val="lt1"/>
                </a:solidFill>
                <a:latin typeface="Abel"/>
                <a:ea typeface="Abel"/>
                <a:cs typeface="Abel"/>
                <a:sym typeface="Abel"/>
              </a:rPr>
              <a:t>Low R-squared value (37%) means our model is not strong</a:t>
            </a:r>
            <a:r>
              <a:rPr lang="en-US">
                <a:solidFill>
                  <a:schemeClr val="lt1"/>
                </a:solidFill>
                <a:latin typeface="Abel"/>
                <a:ea typeface="Abel"/>
                <a:cs typeface="Abel"/>
                <a:sym typeface="Abel"/>
              </a:rPr>
              <a:t> enough to confirm </a:t>
            </a:r>
            <a:r>
              <a:rPr lang="en-US">
                <a:solidFill>
                  <a:schemeClr val="lt1"/>
                </a:solidFill>
                <a:latin typeface="Abel"/>
                <a:ea typeface="Abel"/>
                <a:cs typeface="Abel"/>
                <a:sym typeface="Abel"/>
              </a:rPr>
              <a:t>hypothesis</a:t>
            </a:r>
            <a:r>
              <a:rPr i="0" lang="en-US" sz="1400" u="none" cap="none" strike="noStrike">
                <a:solidFill>
                  <a:schemeClr val="lt1"/>
                </a:solidFill>
                <a:latin typeface="Abel"/>
                <a:ea typeface="Abel"/>
                <a:cs typeface="Abel"/>
                <a:sym typeface="Abel"/>
              </a:rPr>
              <a:t>. </a:t>
            </a:r>
            <a:r>
              <a:rPr lang="en-US">
                <a:solidFill>
                  <a:schemeClr val="lt1"/>
                </a:solidFill>
                <a:latin typeface="Abel"/>
                <a:ea typeface="Abel"/>
                <a:cs typeface="Abel"/>
                <a:sym typeface="Abel"/>
              </a:rPr>
              <a:t>The model requires</a:t>
            </a:r>
            <a:r>
              <a:rPr i="0" lang="en-US" sz="1400" u="none" cap="none" strike="noStrike">
                <a:solidFill>
                  <a:schemeClr val="lt1"/>
                </a:solidFill>
                <a:latin typeface="Abel"/>
                <a:ea typeface="Abel"/>
                <a:cs typeface="Abel"/>
                <a:sym typeface="Abel"/>
              </a:rPr>
              <a:t> further </a:t>
            </a:r>
            <a:r>
              <a:rPr lang="en-US">
                <a:solidFill>
                  <a:schemeClr val="lt1"/>
                </a:solidFill>
                <a:latin typeface="Abel"/>
                <a:ea typeface="Abel"/>
                <a:cs typeface="Abel"/>
                <a:sym typeface="Abel"/>
              </a:rPr>
              <a:t>enhancement</a:t>
            </a:r>
            <a:r>
              <a:rPr i="0" lang="en-US" sz="1400" u="none" cap="none" strike="noStrike">
                <a:solidFill>
                  <a:schemeClr val="lt1"/>
                </a:solidFill>
                <a:latin typeface="Abel"/>
                <a:ea typeface="Abel"/>
                <a:cs typeface="Abel"/>
                <a:sym typeface="Abel"/>
              </a:rPr>
              <a:t> using either </a:t>
            </a:r>
            <a:r>
              <a:rPr lang="en-US">
                <a:solidFill>
                  <a:schemeClr val="lt1"/>
                </a:solidFill>
                <a:latin typeface="Abel"/>
                <a:ea typeface="Abel"/>
                <a:cs typeface="Abel"/>
                <a:sym typeface="Abel"/>
              </a:rPr>
              <a:t>additional</a:t>
            </a:r>
            <a:r>
              <a:rPr i="0" lang="en-US" sz="1400" u="none" cap="none" strike="noStrike">
                <a:solidFill>
                  <a:schemeClr val="lt1"/>
                </a:solidFill>
                <a:latin typeface="Abel"/>
                <a:ea typeface="Abel"/>
                <a:cs typeface="Abel"/>
                <a:sym typeface="Abel"/>
              </a:rPr>
              <a:t> data and/or other methodologies.</a:t>
            </a:r>
            <a:endParaRPr>
              <a:latin typeface="Abel"/>
              <a:ea typeface="Abel"/>
              <a:cs typeface="Abel"/>
              <a:sym typeface="Abel"/>
            </a:endParaRPr>
          </a:p>
          <a:p>
            <a:pPr indent="0" lvl="0" marL="0" marR="0" rtl="0" algn="l">
              <a:lnSpc>
                <a:spcPct val="100000"/>
              </a:lnSpc>
              <a:spcBef>
                <a:spcPts val="0"/>
              </a:spcBef>
              <a:spcAft>
                <a:spcPts val="0"/>
              </a:spcAft>
              <a:buNone/>
            </a:pPr>
            <a:r>
              <a:t/>
            </a:r>
            <a:endParaRPr i="0" sz="1400" u="none" cap="none" strike="noStrike">
              <a:solidFill>
                <a:schemeClr val="lt1"/>
              </a:solidFill>
              <a:latin typeface="Abel"/>
              <a:ea typeface="Abel"/>
              <a:cs typeface="Abel"/>
              <a:sym typeface="Abe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2"/>
          <p:cNvSpPr txBox="1"/>
          <p:nvPr>
            <p:ph type="title"/>
          </p:nvPr>
        </p:nvSpPr>
        <p:spPr>
          <a:xfrm>
            <a:off x="124834" y="47523"/>
            <a:ext cx="9019165" cy="6651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600"/>
              <a:buNone/>
            </a:pPr>
            <a:r>
              <a:rPr lang="en-US"/>
              <a:t>Recommendations to project expansion</a:t>
            </a:r>
            <a:endParaRPr sz="1800"/>
          </a:p>
        </p:txBody>
      </p:sp>
      <p:sp>
        <p:nvSpPr>
          <p:cNvPr id="251" name="Google Shape;251;p12"/>
          <p:cNvSpPr txBox="1"/>
          <p:nvPr/>
        </p:nvSpPr>
        <p:spPr>
          <a:xfrm>
            <a:off x="238521" y="910630"/>
            <a:ext cx="8563200" cy="2739900"/>
          </a:xfrm>
          <a:prstGeom prst="rect">
            <a:avLst/>
          </a:prstGeom>
          <a:noFill/>
          <a:ln>
            <a:noFill/>
          </a:ln>
        </p:spPr>
        <p:txBody>
          <a:bodyPr anchorCtr="0" anchor="t" bIns="91425" lIns="91425" spcFirstLastPara="1" rIns="91425" wrap="square" tIns="91425">
            <a:spAutoFit/>
          </a:bodyPr>
          <a:lstStyle/>
          <a:p>
            <a:pPr indent="-285750" lvl="0" marL="400050" marR="0" rtl="0" algn="l">
              <a:lnSpc>
                <a:spcPct val="100000"/>
              </a:lnSpc>
              <a:spcBef>
                <a:spcPts val="0"/>
              </a:spcBef>
              <a:spcAft>
                <a:spcPts val="0"/>
              </a:spcAft>
              <a:buClr>
                <a:schemeClr val="lt1"/>
              </a:buClr>
              <a:buSzPts val="1800"/>
              <a:buFont typeface="Arial"/>
              <a:buChar char="•"/>
            </a:pPr>
            <a:r>
              <a:rPr b="0" i="0" lang="en-US" sz="1400" u="none" cap="none" strike="noStrike">
                <a:solidFill>
                  <a:schemeClr val="lt1"/>
                </a:solidFill>
                <a:latin typeface="Abel"/>
                <a:ea typeface="Abel"/>
                <a:cs typeface="Abel"/>
                <a:sym typeface="Abel"/>
              </a:rPr>
              <a:t>Remove impact of other variables e.g.</a:t>
            </a:r>
            <a:endParaRPr/>
          </a:p>
          <a:p>
            <a:pPr indent="-285750" lvl="1" marL="882650" marR="0" rtl="0" algn="l">
              <a:lnSpc>
                <a:spcPct val="100000"/>
              </a:lnSpc>
              <a:spcBef>
                <a:spcPts val="0"/>
              </a:spcBef>
              <a:spcAft>
                <a:spcPts val="0"/>
              </a:spcAft>
              <a:buClr>
                <a:schemeClr val="lt1"/>
              </a:buClr>
              <a:buSzPts val="1400"/>
              <a:buFont typeface="Arial"/>
              <a:buChar char="•"/>
            </a:pPr>
            <a:r>
              <a:rPr b="0" i="0" lang="en-US" sz="1400" u="none" cap="none" strike="noStrike">
                <a:solidFill>
                  <a:schemeClr val="lt1"/>
                </a:solidFill>
                <a:latin typeface="Abel"/>
                <a:ea typeface="Abel"/>
                <a:cs typeface="Abel"/>
                <a:sym typeface="Abel"/>
              </a:rPr>
              <a:t>Impact of vaccination rate</a:t>
            </a:r>
            <a:endParaRPr/>
          </a:p>
          <a:p>
            <a:pPr indent="-285750" lvl="1" marL="882650" marR="0" rtl="0" algn="l">
              <a:lnSpc>
                <a:spcPct val="100000"/>
              </a:lnSpc>
              <a:spcBef>
                <a:spcPts val="0"/>
              </a:spcBef>
              <a:spcAft>
                <a:spcPts val="0"/>
              </a:spcAft>
              <a:buClr>
                <a:schemeClr val="lt1"/>
              </a:buClr>
              <a:buSzPts val="1400"/>
              <a:buFont typeface="Arial"/>
              <a:buChar char="•"/>
            </a:pPr>
            <a:r>
              <a:rPr b="0" i="0" lang="en-US" sz="1400" u="none" cap="none" strike="noStrike">
                <a:solidFill>
                  <a:schemeClr val="lt1"/>
                </a:solidFill>
                <a:latin typeface="Abel"/>
                <a:ea typeface="Abel"/>
                <a:cs typeface="Abel"/>
                <a:sym typeface="Abel"/>
              </a:rPr>
              <a:t>Impact of the positive cases related to Brazilian mutant, which spread faster than the original.</a:t>
            </a:r>
            <a:endParaRPr/>
          </a:p>
          <a:p>
            <a:pPr indent="-285750" lvl="1" marL="882650" marR="0" rtl="0" algn="l">
              <a:lnSpc>
                <a:spcPct val="100000"/>
              </a:lnSpc>
              <a:spcBef>
                <a:spcPts val="0"/>
              </a:spcBef>
              <a:spcAft>
                <a:spcPts val="0"/>
              </a:spcAft>
              <a:buClr>
                <a:schemeClr val="lt1"/>
              </a:buClr>
              <a:buSzPts val="1400"/>
              <a:buFont typeface="Arial"/>
              <a:buChar char="•"/>
            </a:pPr>
            <a:r>
              <a:rPr b="0" i="0" lang="en-US" sz="1400" u="none" cap="none" strike="noStrike">
                <a:solidFill>
                  <a:schemeClr val="lt1"/>
                </a:solidFill>
                <a:latin typeface="Abel"/>
                <a:ea typeface="Abel"/>
                <a:cs typeface="Abel"/>
                <a:sym typeface="Abel"/>
              </a:rPr>
              <a:t>Impact of Active cases in the city</a:t>
            </a:r>
            <a:endParaRPr b="0" i="0" sz="1400" u="none" cap="none" strike="noStrike">
              <a:solidFill>
                <a:schemeClr val="lt1"/>
              </a:solidFill>
              <a:latin typeface="Abel"/>
              <a:ea typeface="Abel"/>
              <a:cs typeface="Abel"/>
              <a:sym typeface="Abel"/>
            </a:endParaRPr>
          </a:p>
          <a:p>
            <a:pPr indent="-285750" lvl="1" marL="882650" marR="0" rtl="0" algn="l">
              <a:lnSpc>
                <a:spcPct val="100000"/>
              </a:lnSpc>
              <a:spcBef>
                <a:spcPts val="0"/>
              </a:spcBef>
              <a:spcAft>
                <a:spcPts val="0"/>
              </a:spcAft>
              <a:buClr>
                <a:schemeClr val="lt1"/>
              </a:buClr>
              <a:buSzPts val="1400"/>
              <a:buFont typeface="Abel"/>
              <a:buChar char="•"/>
            </a:pPr>
            <a:r>
              <a:rPr lang="en-US">
                <a:solidFill>
                  <a:schemeClr val="lt1"/>
                </a:solidFill>
                <a:latin typeface="Abel"/>
                <a:ea typeface="Abel"/>
                <a:cs typeface="Abel"/>
                <a:sym typeface="Abel"/>
              </a:rPr>
              <a:t>Lockdown restrictions</a:t>
            </a:r>
            <a:endParaRPr>
              <a:solidFill>
                <a:schemeClr val="lt1"/>
              </a:solidFill>
              <a:latin typeface="Abel"/>
              <a:ea typeface="Abel"/>
              <a:cs typeface="Abel"/>
              <a:sym typeface="Abel"/>
            </a:endParaRPr>
          </a:p>
          <a:p>
            <a:pPr indent="-196850" lvl="1" marL="882650" marR="0" rtl="0" algn="l">
              <a:lnSpc>
                <a:spcPct val="100000"/>
              </a:lnSpc>
              <a:spcBef>
                <a:spcPts val="0"/>
              </a:spcBef>
              <a:spcAft>
                <a:spcPts val="0"/>
              </a:spcAft>
              <a:buClr>
                <a:schemeClr val="lt1"/>
              </a:buClr>
              <a:buSzPts val="1400"/>
              <a:buFont typeface="Arial"/>
              <a:buNone/>
            </a:pPr>
            <a:r>
              <a:t/>
            </a:r>
            <a:endParaRPr b="0" i="0" sz="1400" u="none" cap="none" strike="noStrike">
              <a:solidFill>
                <a:schemeClr val="lt1"/>
              </a:solidFill>
              <a:latin typeface="Abel"/>
              <a:ea typeface="Abel"/>
              <a:cs typeface="Abel"/>
              <a:sym typeface="Abel"/>
            </a:endParaRPr>
          </a:p>
          <a:p>
            <a:pPr indent="-285750" lvl="0" marL="400050" marR="0" rtl="0" algn="l">
              <a:lnSpc>
                <a:spcPct val="100000"/>
              </a:lnSpc>
              <a:spcBef>
                <a:spcPts val="0"/>
              </a:spcBef>
              <a:spcAft>
                <a:spcPts val="0"/>
              </a:spcAft>
              <a:buClr>
                <a:schemeClr val="lt1"/>
              </a:buClr>
              <a:buSzPts val="1800"/>
              <a:buFont typeface="Arial"/>
              <a:buChar char="•"/>
            </a:pPr>
            <a:r>
              <a:rPr b="0" i="0" lang="en-US" sz="1400" u="none" cap="none" strike="noStrike">
                <a:solidFill>
                  <a:schemeClr val="lt1"/>
                </a:solidFill>
                <a:latin typeface="Abel"/>
                <a:ea typeface="Abel"/>
                <a:cs typeface="Abel"/>
                <a:sym typeface="Abel"/>
              </a:rPr>
              <a:t>Run the analysis using additional city data with similar cities.</a:t>
            </a:r>
            <a:endParaRPr/>
          </a:p>
          <a:p>
            <a:pPr indent="-285750" lvl="1" marL="882650" marR="0" rtl="0" algn="l">
              <a:lnSpc>
                <a:spcPct val="100000"/>
              </a:lnSpc>
              <a:spcBef>
                <a:spcPts val="0"/>
              </a:spcBef>
              <a:spcAft>
                <a:spcPts val="0"/>
              </a:spcAft>
              <a:buClr>
                <a:schemeClr val="lt1"/>
              </a:buClr>
              <a:buSzPts val="1400"/>
              <a:buFont typeface="Arial"/>
              <a:buChar char="•"/>
            </a:pPr>
            <a:r>
              <a:rPr b="0" i="0" lang="en-US" sz="1400" u="none" cap="none" strike="noStrike">
                <a:solidFill>
                  <a:schemeClr val="lt1"/>
                </a:solidFill>
                <a:latin typeface="Abel"/>
                <a:ea typeface="Abel"/>
                <a:cs typeface="Abel"/>
                <a:sym typeface="Abel"/>
              </a:rPr>
              <a:t>Add more cities with diverse conditions to understand the behavior of Covid cases compare to different temperatures</a:t>
            </a:r>
            <a:endParaRPr/>
          </a:p>
          <a:p>
            <a:pPr indent="-196850" lvl="1" marL="882650" marR="0" rtl="0" algn="l">
              <a:lnSpc>
                <a:spcPct val="100000"/>
              </a:lnSpc>
              <a:spcBef>
                <a:spcPts val="0"/>
              </a:spcBef>
              <a:spcAft>
                <a:spcPts val="0"/>
              </a:spcAft>
              <a:buClr>
                <a:schemeClr val="lt1"/>
              </a:buClr>
              <a:buSzPts val="1400"/>
              <a:buFont typeface="Arial"/>
              <a:buNone/>
            </a:pPr>
            <a:r>
              <a:t/>
            </a:r>
            <a:endParaRPr b="0" i="0" sz="1400" u="none" cap="none" strike="noStrike">
              <a:solidFill>
                <a:schemeClr val="lt1"/>
              </a:solidFill>
              <a:latin typeface="Abel"/>
              <a:ea typeface="Abel"/>
              <a:cs typeface="Abel"/>
              <a:sym typeface="Abel"/>
            </a:endParaRPr>
          </a:p>
          <a:p>
            <a:pPr indent="-285750" lvl="0" marL="400050" marR="0" rtl="0" algn="l">
              <a:lnSpc>
                <a:spcPct val="100000"/>
              </a:lnSpc>
              <a:spcBef>
                <a:spcPts val="0"/>
              </a:spcBef>
              <a:spcAft>
                <a:spcPts val="0"/>
              </a:spcAft>
              <a:buClr>
                <a:schemeClr val="lt1"/>
              </a:buClr>
              <a:buSzPts val="1800"/>
              <a:buFont typeface="Arial"/>
              <a:buChar char="•"/>
            </a:pPr>
            <a:r>
              <a:rPr b="0" i="0" lang="en-US" sz="1400" u="none" cap="none" strike="noStrike">
                <a:solidFill>
                  <a:schemeClr val="lt1"/>
                </a:solidFill>
                <a:latin typeface="Abel"/>
                <a:ea typeface="Abel"/>
                <a:cs typeface="Abel"/>
                <a:sym typeface="Abel"/>
              </a:rPr>
              <a:t>Use time series methodologies on the new cases variable before running the regression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3"/>
          <p:cNvSpPr txBox="1"/>
          <p:nvPr>
            <p:ph type="title"/>
          </p:nvPr>
        </p:nvSpPr>
        <p:spPr>
          <a:xfrm>
            <a:off x="307434" y="0"/>
            <a:ext cx="6373800" cy="6651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600"/>
              <a:buNone/>
            </a:pPr>
            <a:r>
              <a:rPr lang="en-US"/>
              <a:t>Team</a:t>
            </a:r>
            <a:endParaRPr/>
          </a:p>
        </p:txBody>
      </p:sp>
      <p:sp>
        <p:nvSpPr>
          <p:cNvPr id="257" name="Google Shape;257;p13"/>
          <p:cNvSpPr txBox="1"/>
          <p:nvPr>
            <p:ph idx="12" type="sldNum"/>
          </p:nvPr>
        </p:nvSpPr>
        <p:spPr>
          <a:xfrm>
            <a:off x="8404384" y="4673651"/>
            <a:ext cx="548700" cy="3936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58" name="Google Shape;258;p13"/>
          <p:cNvSpPr txBox="1"/>
          <p:nvPr/>
        </p:nvSpPr>
        <p:spPr>
          <a:xfrm>
            <a:off x="1769166" y="1080980"/>
            <a:ext cx="2802833" cy="98403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bel"/>
                <a:ea typeface="Abel"/>
                <a:cs typeface="Abel"/>
                <a:sym typeface="Abel"/>
              </a:rPr>
              <a:t>Aisha Syed</a:t>
            </a:r>
            <a:br>
              <a:rPr b="0" i="0" lang="en-US" sz="1400" u="none" cap="none" strike="noStrike">
                <a:solidFill>
                  <a:schemeClr val="lt1"/>
                </a:solidFill>
                <a:latin typeface="Encode Sans Semi Condensed"/>
                <a:ea typeface="Encode Sans Semi Condensed"/>
                <a:cs typeface="Encode Sans Semi Condensed"/>
                <a:sym typeface="Encode Sans Semi Condensed"/>
              </a:rPr>
            </a:br>
            <a:endParaRPr b="0" i="0" sz="800" u="none" cap="none" strike="noStrike">
              <a:solidFill>
                <a:schemeClr val="lt1"/>
              </a:solidFill>
              <a:latin typeface="Encode Sans Semi Condensed"/>
              <a:ea typeface="Encode Sans Semi Condensed"/>
              <a:cs typeface="Encode Sans Semi Condensed"/>
              <a:sym typeface="Encode Sans Semi Condensed"/>
            </a:endParaRPr>
          </a:p>
          <a:p>
            <a:pPr indent="0" lvl="0" marL="0" marR="0" rtl="0" algn="l">
              <a:lnSpc>
                <a:spcPct val="100000"/>
              </a:lnSpc>
              <a:spcBef>
                <a:spcPts val="400"/>
              </a:spcBef>
              <a:spcAft>
                <a:spcPts val="0"/>
              </a:spcAft>
              <a:buNone/>
            </a:pPr>
            <a:r>
              <a:rPr b="1" i="0" lang="en-US" sz="1000" u="none" cap="none" strike="noStrike">
                <a:solidFill>
                  <a:schemeClr val="lt1"/>
                </a:solidFill>
                <a:latin typeface="Abel"/>
                <a:ea typeface="Abel"/>
                <a:cs typeface="Abel"/>
                <a:sym typeface="Abel"/>
              </a:rPr>
              <a:t>LinkedIn: </a:t>
            </a:r>
            <a:br>
              <a:rPr b="1" i="0" lang="en-US" sz="1000" u="none" cap="none" strike="noStrike">
                <a:solidFill>
                  <a:schemeClr val="lt1"/>
                </a:solidFill>
                <a:latin typeface="Abel"/>
                <a:ea typeface="Abel"/>
                <a:cs typeface="Abel"/>
                <a:sym typeface="Abel"/>
              </a:rPr>
            </a:br>
            <a:r>
              <a:rPr b="0" i="0" lang="en-US" sz="1000" u="sng" cap="none" strike="noStrike">
                <a:solidFill>
                  <a:schemeClr val="hlink"/>
                </a:solidFill>
                <a:latin typeface="Abel"/>
                <a:ea typeface="Abel"/>
                <a:cs typeface="Abel"/>
                <a:sym typeface="Abel"/>
                <a:hlinkClick r:id="rId3"/>
              </a:rPr>
              <a:t>https://www.linkedin.com/in/aisha-syed-27506a5/</a:t>
            </a:r>
            <a:br>
              <a:rPr b="0" i="0" lang="en-US" sz="1000" u="none" cap="none" strike="noStrike">
                <a:solidFill>
                  <a:schemeClr val="lt1"/>
                </a:solidFill>
                <a:latin typeface="Abel"/>
                <a:ea typeface="Abel"/>
                <a:cs typeface="Abel"/>
                <a:sym typeface="Abel"/>
              </a:rPr>
            </a:br>
            <a:r>
              <a:rPr b="1" i="0" lang="en-US" sz="1000" u="none" cap="none" strike="noStrike">
                <a:solidFill>
                  <a:schemeClr val="lt1"/>
                </a:solidFill>
                <a:latin typeface="Abel"/>
                <a:ea typeface="Abel"/>
                <a:cs typeface="Abel"/>
                <a:sym typeface="Abel"/>
              </a:rPr>
              <a:t>Email:  </a:t>
            </a:r>
            <a:r>
              <a:rPr b="0" i="0" lang="en-US" sz="1000" u="none" cap="none" strike="noStrike">
                <a:solidFill>
                  <a:schemeClr val="lt1"/>
                </a:solidFill>
                <a:latin typeface="Abel"/>
                <a:ea typeface="Abel"/>
                <a:cs typeface="Abel"/>
                <a:sym typeface="Abel"/>
              </a:rPr>
              <a:t>aishamazhar@hotmail.com</a:t>
            </a:r>
            <a:br>
              <a:rPr b="1" i="0" lang="en-US" sz="800" u="none" cap="none" strike="noStrike">
                <a:solidFill>
                  <a:schemeClr val="lt1"/>
                </a:solidFill>
                <a:latin typeface="Abel"/>
                <a:ea typeface="Abel"/>
                <a:cs typeface="Abel"/>
                <a:sym typeface="Abel"/>
              </a:rPr>
            </a:br>
            <a:endParaRPr b="0" i="0" sz="800" u="none" cap="none" strike="noStrike">
              <a:solidFill>
                <a:schemeClr val="lt1"/>
              </a:solidFill>
              <a:latin typeface="Abel"/>
              <a:ea typeface="Abel"/>
              <a:cs typeface="Abel"/>
              <a:sym typeface="Abel"/>
            </a:endParaRPr>
          </a:p>
          <a:p>
            <a:pPr indent="0" lvl="0" marL="0" marR="0" rtl="0" algn="l">
              <a:lnSpc>
                <a:spcPct val="100000"/>
              </a:lnSpc>
              <a:spcBef>
                <a:spcPts val="400"/>
              </a:spcBef>
              <a:spcAft>
                <a:spcPts val="400"/>
              </a:spcAft>
              <a:buClr>
                <a:srgbClr val="000000"/>
              </a:buClr>
              <a:buSzPts val="1400"/>
              <a:buFont typeface="Arial"/>
              <a:buNone/>
            </a:pPr>
            <a:r>
              <a:t/>
            </a:r>
            <a:endParaRPr b="0" i="0" sz="1400" u="none" cap="none" strike="noStrike">
              <a:solidFill>
                <a:schemeClr val="lt1"/>
              </a:solidFill>
              <a:latin typeface="Encode Sans Semi Condensed"/>
              <a:ea typeface="Encode Sans Semi Condensed"/>
              <a:cs typeface="Encode Sans Semi Condensed"/>
              <a:sym typeface="Encode Sans Semi Condensed"/>
            </a:endParaRPr>
          </a:p>
        </p:txBody>
      </p:sp>
      <p:sp>
        <p:nvSpPr>
          <p:cNvPr id="259" name="Google Shape;259;p13"/>
          <p:cNvSpPr txBox="1"/>
          <p:nvPr/>
        </p:nvSpPr>
        <p:spPr>
          <a:xfrm>
            <a:off x="1769166" y="2392251"/>
            <a:ext cx="3252414" cy="94483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bel"/>
                <a:ea typeface="Abel"/>
                <a:cs typeface="Abel"/>
                <a:sym typeface="Abel"/>
              </a:rPr>
              <a:t>Archana Narula</a:t>
            </a:r>
            <a:br>
              <a:rPr b="0" i="0" lang="en-US" sz="1400" u="none" cap="none" strike="noStrike">
                <a:solidFill>
                  <a:schemeClr val="lt1"/>
                </a:solidFill>
                <a:latin typeface="Encode Sans Semi Condensed"/>
                <a:ea typeface="Encode Sans Semi Condensed"/>
                <a:cs typeface="Encode Sans Semi Condensed"/>
                <a:sym typeface="Encode Sans Semi Condensed"/>
              </a:rPr>
            </a:br>
            <a:endParaRPr b="0" i="0" sz="800" u="none" cap="none" strike="noStrike">
              <a:solidFill>
                <a:schemeClr val="lt1"/>
              </a:solidFill>
              <a:latin typeface="Encode Sans Semi Condensed"/>
              <a:ea typeface="Encode Sans Semi Condensed"/>
              <a:cs typeface="Encode Sans Semi Condensed"/>
              <a:sym typeface="Encode Sans Semi Condensed"/>
            </a:endParaRPr>
          </a:p>
          <a:p>
            <a:pPr indent="0" lvl="0" marL="0" marR="0" rtl="0" algn="l">
              <a:lnSpc>
                <a:spcPct val="100000"/>
              </a:lnSpc>
              <a:spcBef>
                <a:spcPts val="400"/>
              </a:spcBef>
              <a:spcAft>
                <a:spcPts val="0"/>
              </a:spcAft>
              <a:buNone/>
            </a:pPr>
            <a:r>
              <a:rPr b="1" i="0" lang="en-US" sz="1000" u="none" cap="none" strike="noStrike">
                <a:solidFill>
                  <a:schemeClr val="lt1"/>
                </a:solidFill>
                <a:latin typeface="Abel"/>
                <a:ea typeface="Abel"/>
                <a:cs typeface="Abel"/>
                <a:sym typeface="Abel"/>
              </a:rPr>
              <a:t>LinkedIn: </a:t>
            </a:r>
            <a:br>
              <a:rPr b="1" i="0" lang="en-US" sz="1000" u="none" cap="none" strike="noStrike">
                <a:solidFill>
                  <a:schemeClr val="lt1"/>
                </a:solidFill>
                <a:latin typeface="Abel"/>
                <a:ea typeface="Abel"/>
                <a:cs typeface="Abel"/>
                <a:sym typeface="Abel"/>
              </a:rPr>
            </a:br>
            <a:r>
              <a:rPr b="0" i="0" lang="en-US" sz="1000" u="sng" cap="none" strike="noStrike">
                <a:solidFill>
                  <a:schemeClr val="hlink"/>
                </a:solidFill>
                <a:latin typeface="Abel"/>
                <a:ea typeface="Abel"/>
                <a:cs typeface="Abel"/>
                <a:sym typeface="Abel"/>
              </a:rPr>
              <a:t>https://www.linkedin.com/in/archana-thakur-narula-536b055/</a:t>
            </a:r>
            <a:br>
              <a:rPr b="0" i="0" lang="en-US" sz="1000" u="none" cap="none" strike="noStrike">
                <a:solidFill>
                  <a:schemeClr val="lt1"/>
                </a:solidFill>
                <a:latin typeface="Abel"/>
                <a:ea typeface="Abel"/>
                <a:cs typeface="Abel"/>
                <a:sym typeface="Abel"/>
              </a:rPr>
            </a:br>
            <a:r>
              <a:rPr b="1" i="0" lang="en-US" sz="1000" u="none" cap="none" strike="noStrike">
                <a:solidFill>
                  <a:schemeClr val="lt1"/>
                </a:solidFill>
                <a:latin typeface="Abel"/>
                <a:ea typeface="Abel"/>
                <a:cs typeface="Abel"/>
                <a:sym typeface="Abel"/>
              </a:rPr>
              <a:t>Email:  </a:t>
            </a:r>
            <a:r>
              <a:rPr b="0" i="0" lang="en-US" sz="1000" u="none" cap="none" strike="noStrike">
                <a:solidFill>
                  <a:schemeClr val="lt1"/>
                </a:solidFill>
                <a:latin typeface="Abel"/>
                <a:ea typeface="Abel"/>
                <a:cs typeface="Abel"/>
                <a:sym typeface="Abel"/>
              </a:rPr>
              <a:t>archanatnarula@gmail.com</a:t>
            </a:r>
            <a:br>
              <a:rPr b="1" i="0" lang="en-US" sz="800" u="none" cap="none" strike="noStrike">
                <a:solidFill>
                  <a:schemeClr val="lt1"/>
                </a:solidFill>
                <a:latin typeface="Abel"/>
                <a:ea typeface="Abel"/>
                <a:cs typeface="Abel"/>
                <a:sym typeface="Abel"/>
              </a:rPr>
            </a:br>
            <a:endParaRPr b="0" i="0" sz="1400" u="none" cap="none" strike="noStrike">
              <a:solidFill>
                <a:schemeClr val="lt1"/>
              </a:solidFill>
              <a:latin typeface="Encode Sans Semi Condensed"/>
              <a:ea typeface="Encode Sans Semi Condensed"/>
              <a:cs typeface="Encode Sans Semi Condensed"/>
              <a:sym typeface="Encode Sans Semi Condensed"/>
            </a:endParaRPr>
          </a:p>
        </p:txBody>
      </p:sp>
      <p:sp>
        <p:nvSpPr>
          <p:cNvPr id="260" name="Google Shape;260;p13"/>
          <p:cNvSpPr txBox="1"/>
          <p:nvPr/>
        </p:nvSpPr>
        <p:spPr>
          <a:xfrm>
            <a:off x="6657614" y="1090047"/>
            <a:ext cx="2486385" cy="94483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bel"/>
                <a:ea typeface="Abel"/>
                <a:cs typeface="Abel"/>
                <a:sym typeface="Abel"/>
              </a:rPr>
              <a:t>Sushmitha Maddali</a:t>
            </a:r>
            <a:br>
              <a:rPr b="0" i="0" lang="en-US" sz="1400" u="none" cap="none" strike="noStrike">
                <a:solidFill>
                  <a:schemeClr val="lt1"/>
                </a:solidFill>
                <a:latin typeface="Encode Sans Semi Condensed"/>
                <a:ea typeface="Encode Sans Semi Condensed"/>
                <a:cs typeface="Encode Sans Semi Condensed"/>
                <a:sym typeface="Encode Sans Semi Condensed"/>
              </a:rPr>
            </a:br>
            <a:endParaRPr b="0" i="0" sz="800" u="none" cap="none" strike="noStrike">
              <a:solidFill>
                <a:schemeClr val="lt1"/>
              </a:solidFill>
              <a:latin typeface="Encode Sans Semi Condensed"/>
              <a:ea typeface="Encode Sans Semi Condensed"/>
              <a:cs typeface="Encode Sans Semi Condensed"/>
              <a:sym typeface="Encode Sans Semi Condensed"/>
            </a:endParaRPr>
          </a:p>
          <a:p>
            <a:pPr indent="0" lvl="0" marL="0" marR="0" rtl="0" algn="l">
              <a:lnSpc>
                <a:spcPct val="100000"/>
              </a:lnSpc>
              <a:spcBef>
                <a:spcPts val="400"/>
              </a:spcBef>
              <a:spcAft>
                <a:spcPts val="0"/>
              </a:spcAft>
              <a:buNone/>
            </a:pPr>
            <a:r>
              <a:rPr b="1" i="0" lang="en-US" sz="1000" u="none" cap="none" strike="noStrike">
                <a:solidFill>
                  <a:schemeClr val="lt1"/>
                </a:solidFill>
                <a:latin typeface="Abel"/>
                <a:ea typeface="Abel"/>
                <a:cs typeface="Abel"/>
                <a:sym typeface="Abel"/>
              </a:rPr>
              <a:t>LinkedIn: </a:t>
            </a:r>
            <a:br>
              <a:rPr b="1" i="0" lang="en-US" sz="1000" u="none" cap="none" strike="noStrike">
                <a:solidFill>
                  <a:schemeClr val="lt1"/>
                </a:solidFill>
                <a:latin typeface="Abel"/>
                <a:ea typeface="Abel"/>
                <a:cs typeface="Abel"/>
                <a:sym typeface="Abel"/>
              </a:rPr>
            </a:br>
            <a:r>
              <a:rPr b="0" i="0" lang="en-US" sz="1000" u="sng" cap="none" strike="noStrike">
                <a:solidFill>
                  <a:schemeClr val="hlink"/>
                </a:solidFill>
                <a:latin typeface="Abel"/>
                <a:ea typeface="Abel"/>
                <a:cs typeface="Abel"/>
                <a:sym typeface="Abel"/>
              </a:rPr>
              <a:t>https://www.linkedin.com/in/sushmitha-maddali</a:t>
            </a:r>
            <a:br>
              <a:rPr b="0" i="0" lang="en-US" sz="1000" u="none" cap="none" strike="noStrike">
                <a:solidFill>
                  <a:schemeClr val="lt1"/>
                </a:solidFill>
                <a:latin typeface="Abel"/>
                <a:ea typeface="Abel"/>
                <a:cs typeface="Abel"/>
                <a:sym typeface="Abel"/>
              </a:rPr>
            </a:br>
            <a:r>
              <a:rPr b="1" i="0" lang="en-US" sz="1000" u="none" cap="none" strike="noStrike">
                <a:solidFill>
                  <a:schemeClr val="lt1"/>
                </a:solidFill>
                <a:latin typeface="Abel"/>
                <a:ea typeface="Abel"/>
                <a:cs typeface="Abel"/>
                <a:sym typeface="Abel"/>
              </a:rPr>
              <a:t>Email:  </a:t>
            </a:r>
            <a:r>
              <a:rPr b="0" i="0" lang="en-US" sz="1000" u="none" cap="none" strike="noStrike">
                <a:solidFill>
                  <a:schemeClr val="lt1"/>
                </a:solidFill>
                <a:latin typeface="Abel"/>
                <a:ea typeface="Abel"/>
                <a:cs typeface="Abel"/>
                <a:sym typeface="Abel"/>
              </a:rPr>
              <a:t>maddalisushmitha@gmail.com</a:t>
            </a:r>
            <a:br>
              <a:rPr b="1" i="0" lang="en-US" sz="800" u="none" cap="none" strike="noStrike">
                <a:solidFill>
                  <a:schemeClr val="lt1"/>
                </a:solidFill>
                <a:latin typeface="Abel"/>
                <a:ea typeface="Abel"/>
                <a:cs typeface="Abel"/>
                <a:sym typeface="Abel"/>
              </a:rPr>
            </a:br>
            <a:endParaRPr b="0" i="0" sz="800" u="none" cap="none" strike="noStrike">
              <a:solidFill>
                <a:schemeClr val="lt1"/>
              </a:solidFill>
              <a:latin typeface="Abel"/>
              <a:ea typeface="Abel"/>
              <a:cs typeface="Abel"/>
              <a:sym typeface="Abel"/>
            </a:endParaRPr>
          </a:p>
          <a:p>
            <a:pPr indent="0" lvl="0" marL="0" marR="0" rtl="0" algn="l">
              <a:lnSpc>
                <a:spcPct val="100000"/>
              </a:lnSpc>
              <a:spcBef>
                <a:spcPts val="400"/>
              </a:spcBef>
              <a:spcAft>
                <a:spcPts val="400"/>
              </a:spcAft>
              <a:buClr>
                <a:srgbClr val="000000"/>
              </a:buClr>
              <a:buSzPts val="1400"/>
              <a:buFont typeface="Arial"/>
              <a:buNone/>
            </a:pPr>
            <a:r>
              <a:t/>
            </a:r>
            <a:endParaRPr b="0" i="0" sz="1400" u="none" cap="none" strike="noStrike">
              <a:solidFill>
                <a:schemeClr val="lt1"/>
              </a:solidFill>
              <a:latin typeface="Encode Sans Semi Condensed"/>
              <a:ea typeface="Encode Sans Semi Condensed"/>
              <a:cs typeface="Encode Sans Semi Condensed"/>
              <a:sym typeface="Encode Sans Semi Condensed"/>
            </a:endParaRPr>
          </a:p>
        </p:txBody>
      </p:sp>
      <p:sp>
        <p:nvSpPr>
          <p:cNvPr id="261" name="Google Shape;261;p13"/>
          <p:cNvSpPr txBox="1"/>
          <p:nvPr/>
        </p:nvSpPr>
        <p:spPr>
          <a:xfrm>
            <a:off x="6681234" y="2465576"/>
            <a:ext cx="2092920" cy="94483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bel"/>
                <a:ea typeface="Abel"/>
                <a:cs typeface="Abel"/>
                <a:sym typeface="Abel"/>
              </a:rPr>
              <a:t>Kushal Sharma</a:t>
            </a:r>
            <a:br>
              <a:rPr b="0" i="0" lang="en-US" sz="1400" u="none" cap="none" strike="noStrike">
                <a:solidFill>
                  <a:schemeClr val="lt1"/>
                </a:solidFill>
                <a:latin typeface="Encode Sans Semi Condensed"/>
                <a:ea typeface="Encode Sans Semi Condensed"/>
                <a:cs typeface="Encode Sans Semi Condensed"/>
                <a:sym typeface="Encode Sans Semi Condensed"/>
              </a:rPr>
            </a:br>
            <a:endParaRPr b="0" i="0" sz="800" u="none" cap="none" strike="noStrike">
              <a:solidFill>
                <a:schemeClr val="lt1"/>
              </a:solidFill>
              <a:latin typeface="Encode Sans Semi Condensed"/>
              <a:ea typeface="Encode Sans Semi Condensed"/>
              <a:cs typeface="Encode Sans Semi Condensed"/>
              <a:sym typeface="Encode Sans Semi Condensed"/>
            </a:endParaRPr>
          </a:p>
          <a:p>
            <a:pPr indent="0" lvl="0" marL="0" marR="0" rtl="0" algn="l">
              <a:lnSpc>
                <a:spcPct val="100000"/>
              </a:lnSpc>
              <a:spcBef>
                <a:spcPts val="400"/>
              </a:spcBef>
              <a:spcAft>
                <a:spcPts val="0"/>
              </a:spcAft>
              <a:buNone/>
            </a:pPr>
            <a:r>
              <a:rPr b="1" i="0" lang="en-US" sz="1000" u="none" cap="none" strike="noStrike">
                <a:solidFill>
                  <a:schemeClr val="lt1"/>
                </a:solidFill>
                <a:latin typeface="Abel"/>
                <a:ea typeface="Abel"/>
                <a:cs typeface="Abel"/>
                <a:sym typeface="Abel"/>
              </a:rPr>
              <a:t>LinkedIn: </a:t>
            </a:r>
            <a:br>
              <a:rPr b="1" i="0" lang="en-US" sz="1000" u="none" cap="none" strike="noStrike">
                <a:solidFill>
                  <a:schemeClr val="lt1"/>
                </a:solidFill>
                <a:latin typeface="Abel"/>
                <a:ea typeface="Abel"/>
                <a:cs typeface="Abel"/>
                <a:sym typeface="Abel"/>
              </a:rPr>
            </a:br>
            <a:r>
              <a:rPr b="0" i="0" lang="en-US" sz="1000" u="sng" cap="none" strike="noStrike">
                <a:solidFill>
                  <a:schemeClr val="hlink"/>
                </a:solidFill>
                <a:latin typeface="Abel"/>
                <a:ea typeface="Abel"/>
                <a:cs typeface="Abel"/>
                <a:sym typeface="Abel"/>
              </a:rPr>
              <a:t>https://www.linkedin.com/in/kushca</a:t>
            </a:r>
            <a:br>
              <a:rPr b="0" i="0" lang="en-US" sz="1000" u="none" cap="none" strike="noStrike">
                <a:solidFill>
                  <a:schemeClr val="lt1"/>
                </a:solidFill>
                <a:latin typeface="Abel"/>
                <a:ea typeface="Abel"/>
                <a:cs typeface="Abel"/>
                <a:sym typeface="Abel"/>
              </a:rPr>
            </a:br>
            <a:r>
              <a:rPr b="1" i="0" lang="en-US" sz="1000" u="none" cap="none" strike="noStrike">
                <a:solidFill>
                  <a:schemeClr val="lt1"/>
                </a:solidFill>
                <a:latin typeface="Abel"/>
                <a:ea typeface="Abel"/>
                <a:cs typeface="Abel"/>
                <a:sym typeface="Abel"/>
              </a:rPr>
              <a:t>Email:  </a:t>
            </a:r>
            <a:r>
              <a:rPr b="0" i="0" lang="en-US" sz="1000" u="none" cap="none" strike="noStrike">
                <a:solidFill>
                  <a:schemeClr val="lt1"/>
                </a:solidFill>
                <a:latin typeface="Abel"/>
                <a:ea typeface="Abel"/>
                <a:cs typeface="Abel"/>
                <a:sym typeface="Abel"/>
              </a:rPr>
              <a:t>kushalsharma.ca@gmail.com</a:t>
            </a:r>
            <a:br>
              <a:rPr b="1" i="0" lang="en-US" sz="800" u="none" cap="none" strike="noStrike">
                <a:solidFill>
                  <a:schemeClr val="lt1"/>
                </a:solidFill>
                <a:latin typeface="Abel"/>
                <a:ea typeface="Abel"/>
                <a:cs typeface="Abel"/>
                <a:sym typeface="Abel"/>
              </a:rPr>
            </a:br>
            <a:endParaRPr b="0" i="0" sz="1400" u="none" cap="none" strike="noStrike">
              <a:solidFill>
                <a:schemeClr val="lt1"/>
              </a:solidFill>
              <a:latin typeface="Encode Sans Semi Condensed"/>
              <a:ea typeface="Encode Sans Semi Condensed"/>
              <a:cs typeface="Encode Sans Semi Condensed"/>
              <a:sym typeface="Encode Sans Semi Condensed"/>
            </a:endParaRPr>
          </a:p>
        </p:txBody>
      </p:sp>
      <p:sp>
        <p:nvSpPr>
          <p:cNvPr id="262" name="Google Shape;262;p13"/>
          <p:cNvSpPr txBox="1"/>
          <p:nvPr/>
        </p:nvSpPr>
        <p:spPr>
          <a:xfrm>
            <a:off x="1829679" y="3909476"/>
            <a:ext cx="2399420" cy="94483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bel"/>
                <a:ea typeface="Abel"/>
                <a:cs typeface="Abel"/>
                <a:sym typeface="Abel"/>
              </a:rPr>
              <a:t>Maria Leon</a:t>
            </a:r>
            <a:br>
              <a:rPr b="0" i="0" lang="en-US" sz="1400" u="none" cap="none" strike="noStrike">
                <a:solidFill>
                  <a:schemeClr val="lt1"/>
                </a:solidFill>
                <a:latin typeface="Encode Sans Semi Condensed"/>
                <a:ea typeface="Encode Sans Semi Condensed"/>
                <a:cs typeface="Encode Sans Semi Condensed"/>
                <a:sym typeface="Encode Sans Semi Condensed"/>
              </a:rPr>
            </a:br>
            <a:endParaRPr b="0" i="0" sz="800" u="none" cap="none" strike="noStrike">
              <a:solidFill>
                <a:schemeClr val="lt1"/>
              </a:solidFill>
              <a:latin typeface="Encode Sans Semi Condensed"/>
              <a:ea typeface="Encode Sans Semi Condensed"/>
              <a:cs typeface="Encode Sans Semi Condensed"/>
              <a:sym typeface="Encode Sans Semi Condensed"/>
            </a:endParaRPr>
          </a:p>
          <a:p>
            <a:pPr indent="0" lvl="0" marL="0" marR="0" rtl="0" algn="l">
              <a:lnSpc>
                <a:spcPct val="100000"/>
              </a:lnSpc>
              <a:spcBef>
                <a:spcPts val="400"/>
              </a:spcBef>
              <a:spcAft>
                <a:spcPts val="0"/>
              </a:spcAft>
              <a:buNone/>
            </a:pPr>
            <a:r>
              <a:rPr b="1" i="0" lang="en-US" sz="1000" u="none" cap="none" strike="noStrike">
                <a:solidFill>
                  <a:schemeClr val="lt1"/>
                </a:solidFill>
                <a:latin typeface="Abel"/>
                <a:ea typeface="Abel"/>
                <a:cs typeface="Abel"/>
                <a:sym typeface="Abel"/>
              </a:rPr>
              <a:t>LinkedIn: </a:t>
            </a:r>
            <a:br>
              <a:rPr b="1" i="0" lang="en-US" sz="1000" u="none" cap="none" strike="noStrike">
                <a:solidFill>
                  <a:schemeClr val="lt1"/>
                </a:solidFill>
                <a:latin typeface="Abel"/>
                <a:ea typeface="Abel"/>
                <a:cs typeface="Abel"/>
                <a:sym typeface="Abel"/>
              </a:rPr>
            </a:br>
            <a:r>
              <a:rPr b="0" i="0" lang="en-US" sz="1000" u="sng" cap="none" strike="noStrike">
                <a:solidFill>
                  <a:schemeClr val="hlink"/>
                </a:solidFill>
                <a:latin typeface="Abel"/>
                <a:ea typeface="Abel"/>
                <a:cs typeface="Abel"/>
                <a:sym typeface="Abel"/>
              </a:rPr>
              <a:t>https://www.linkedin.com/in/marialeon2009/ </a:t>
            </a:r>
            <a:br>
              <a:rPr b="0" i="0" lang="en-US" sz="1000" u="sng" cap="none" strike="noStrike">
                <a:solidFill>
                  <a:schemeClr val="hlink"/>
                </a:solidFill>
                <a:latin typeface="Abel"/>
                <a:ea typeface="Abel"/>
                <a:cs typeface="Abel"/>
                <a:sym typeface="Abel"/>
              </a:rPr>
            </a:br>
            <a:r>
              <a:rPr b="1" i="0" lang="en-US" sz="1000" u="none" cap="none" strike="noStrike">
                <a:solidFill>
                  <a:schemeClr val="lt1"/>
                </a:solidFill>
                <a:latin typeface="Abel"/>
                <a:ea typeface="Abel"/>
                <a:cs typeface="Abel"/>
                <a:sym typeface="Abel"/>
              </a:rPr>
              <a:t>Email:  </a:t>
            </a:r>
            <a:r>
              <a:rPr b="0" i="0" lang="en-US" sz="1000" u="none" cap="none" strike="noStrike">
                <a:solidFill>
                  <a:schemeClr val="lt1"/>
                </a:solidFill>
                <a:latin typeface="Abel"/>
                <a:ea typeface="Abel"/>
                <a:cs typeface="Abel"/>
                <a:sym typeface="Abel"/>
              </a:rPr>
              <a:t>marietas2009@gmail.com</a:t>
            </a:r>
            <a:br>
              <a:rPr b="1" i="0" lang="en-US" sz="800" u="none" cap="none" strike="noStrike">
                <a:solidFill>
                  <a:schemeClr val="lt1"/>
                </a:solidFill>
                <a:latin typeface="Abel"/>
                <a:ea typeface="Abel"/>
                <a:cs typeface="Abel"/>
                <a:sym typeface="Abel"/>
              </a:rPr>
            </a:br>
            <a:endParaRPr b="0" i="0" sz="800" u="none" cap="none" strike="noStrike">
              <a:solidFill>
                <a:schemeClr val="lt1"/>
              </a:solidFill>
              <a:latin typeface="Abel"/>
              <a:ea typeface="Abel"/>
              <a:cs typeface="Abel"/>
              <a:sym typeface="Abel"/>
            </a:endParaRPr>
          </a:p>
          <a:p>
            <a:pPr indent="0" lvl="0" marL="0" marR="0" rtl="0" algn="ctr">
              <a:lnSpc>
                <a:spcPct val="100000"/>
              </a:lnSpc>
              <a:spcBef>
                <a:spcPts val="400"/>
              </a:spcBef>
              <a:spcAft>
                <a:spcPts val="400"/>
              </a:spcAft>
              <a:buClr>
                <a:srgbClr val="000000"/>
              </a:buClr>
              <a:buSzPts val="1400"/>
              <a:buFont typeface="Arial"/>
              <a:buNone/>
            </a:pPr>
            <a:r>
              <a:t/>
            </a:r>
            <a:endParaRPr b="0" i="0" sz="1400" u="none" cap="none" strike="noStrike">
              <a:solidFill>
                <a:schemeClr val="lt1"/>
              </a:solidFill>
              <a:latin typeface="Encode Sans Semi Condensed"/>
              <a:ea typeface="Encode Sans Semi Condensed"/>
              <a:cs typeface="Encode Sans Semi Condensed"/>
              <a:sym typeface="Encode Sans Semi Condensed"/>
            </a:endParaRPr>
          </a:p>
        </p:txBody>
      </p:sp>
      <p:pic>
        <p:nvPicPr>
          <p:cNvPr id="263" name="Google Shape;263;p13"/>
          <p:cNvPicPr preferRelativeResize="0"/>
          <p:nvPr/>
        </p:nvPicPr>
        <p:blipFill rotWithShape="1">
          <a:blip r:embed="rId4">
            <a:alphaModFix/>
          </a:blip>
          <a:srcRect b="0" l="0" r="0" t="0"/>
          <a:stretch/>
        </p:blipFill>
        <p:spPr>
          <a:xfrm>
            <a:off x="293591" y="1016682"/>
            <a:ext cx="1371791" cy="1195554"/>
          </a:xfrm>
          <a:prstGeom prst="rect">
            <a:avLst/>
          </a:prstGeom>
          <a:noFill/>
          <a:ln>
            <a:noFill/>
          </a:ln>
        </p:spPr>
      </p:pic>
      <p:pic>
        <p:nvPicPr>
          <p:cNvPr id="264" name="Google Shape;264;p13"/>
          <p:cNvPicPr preferRelativeResize="0"/>
          <p:nvPr/>
        </p:nvPicPr>
        <p:blipFill rotWithShape="1">
          <a:blip r:embed="rId5">
            <a:alphaModFix/>
          </a:blip>
          <a:srcRect b="0" l="0" r="0" t="0"/>
          <a:stretch/>
        </p:blipFill>
        <p:spPr>
          <a:xfrm>
            <a:off x="280513" y="2349821"/>
            <a:ext cx="1397946" cy="1192914"/>
          </a:xfrm>
          <a:prstGeom prst="rect">
            <a:avLst/>
          </a:prstGeom>
          <a:noFill/>
          <a:ln>
            <a:noFill/>
          </a:ln>
        </p:spPr>
      </p:pic>
      <p:pic>
        <p:nvPicPr>
          <p:cNvPr id="265" name="Google Shape;265;p13"/>
          <p:cNvPicPr preferRelativeResize="0"/>
          <p:nvPr/>
        </p:nvPicPr>
        <p:blipFill rotWithShape="1">
          <a:blip r:embed="rId6">
            <a:alphaModFix/>
          </a:blip>
          <a:srcRect b="0" l="0" r="0" t="0"/>
          <a:stretch/>
        </p:blipFill>
        <p:spPr>
          <a:xfrm>
            <a:off x="383634" y="3640830"/>
            <a:ext cx="1059063" cy="1426421"/>
          </a:xfrm>
          <a:prstGeom prst="rect">
            <a:avLst/>
          </a:prstGeom>
          <a:noFill/>
          <a:ln>
            <a:noFill/>
          </a:ln>
        </p:spPr>
      </p:pic>
      <p:pic>
        <p:nvPicPr>
          <p:cNvPr id="266" name="Google Shape;266;p13"/>
          <p:cNvPicPr preferRelativeResize="0"/>
          <p:nvPr/>
        </p:nvPicPr>
        <p:blipFill rotWithShape="1">
          <a:blip r:embed="rId7">
            <a:alphaModFix/>
          </a:blip>
          <a:srcRect b="0" l="0" r="0" t="0"/>
          <a:stretch/>
        </p:blipFill>
        <p:spPr>
          <a:xfrm>
            <a:off x="5252151" y="1080981"/>
            <a:ext cx="1252668" cy="1200200"/>
          </a:xfrm>
          <a:prstGeom prst="rect">
            <a:avLst/>
          </a:prstGeom>
          <a:noFill/>
          <a:ln>
            <a:noFill/>
          </a:ln>
        </p:spPr>
      </p:pic>
      <p:pic>
        <p:nvPicPr>
          <p:cNvPr id="267" name="Google Shape;267;p13"/>
          <p:cNvPicPr preferRelativeResize="0"/>
          <p:nvPr/>
        </p:nvPicPr>
        <p:blipFill rotWithShape="1">
          <a:blip r:embed="rId8">
            <a:alphaModFix/>
          </a:blip>
          <a:srcRect b="0" l="0" r="0" t="0"/>
          <a:stretch/>
        </p:blipFill>
        <p:spPr>
          <a:xfrm>
            <a:off x="5199312" y="2392251"/>
            <a:ext cx="1358345" cy="115048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4"/>
          <p:cNvSpPr txBox="1"/>
          <p:nvPr>
            <p:ph idx="12" type="sldNum"/>
          </p:nvPr>
        </p:nvSpPr>
        <p:spPr>
          <a:xfrm>
            <a:off x="8404384" y="4673651"/>
            <a:ext cx="548700" cy="3936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73" name="Google Shape;273;p14"/>
          <p:cNvPicPr preferRelativeResize="0"/>
          <p:nvPr/>
        </p:nvPicPr>
        <p:blipFill rotWithShape="1">
          <a:blip r:embed="rId3">
            <a:alphaModFix/>
          </a:blip>
          <a:srcRect b="0" l="0" r="0" t="0"/>
          <a:stretch/>
        </p:blipFill>
        <p:spPr>
          <a:xfrm>
            <a:off x="1880614" y="522672"/>
            <a:ext cx="5154172" cy="37342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5"/>
          <p:cNvSpPr txBox="1"/>
          <p:nvPr>
            <p:ph type="ctrTitle"/>
          </p:nvPr>
        </p:nvSpPr>
        <p:spPr>
          <a:xfrm>
            <a:off x="514800" y="2025550"/>
            <a:ext cx="8114400" cy="655800"/>
          </a:xfrm>
          <a:prstGeom prst="rect">
            <a:avLst/>
          </a:prstGeom>
          <a:noFill/>
          <a:ln>
            <a:noFill/>
          </a:ln>
          <a:effectLst>
            <a:outerShdw blurRad="42863" rotWithShape="0" algn="bl" dir="5400000" dist="9525">
              <a:schemeClr val="dk1">
                <a:alpha val="14901"/>
              </a:schemeClr>
            </a:outerShdw>
          </a:effectLst>
        </p:spPr>
        <p:txBody>
          <a:bodyPr anchorCtr="0" anchor="b" bIns="0" lIns="0" spcFirstLastPara="1" rIns="0" wrap="square" tIns="0">
            <a:noAutofit/>
          </a:bodyPr>
          <a:lstStyle/>
          <a:p>
            <a:pPr indent="0" lvl="0" marL="0" rtl="0" algn="l">
              <a:lnSpc>
                <a:spcPct val="90000"/>
              </a:lnSpc>
              <a:spcBef>
                <a:spcPts val="0"/>
              </a:spcBef>
              <a:spcAft>
                <a:spcPts val="0"/>
              </a:spcAft>
              <a:buSzPts val="4800"/>
              <a:buNone/>
            </a:pPr>
            <a:r>
              <a:rPr lang="en-US"/>
              <a:t>Appendix: Extra Resources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6"/>
          <p:cNvSpPr/>
          <p:nvPr/>
        </p:nvSpPr>
        <p:spPr>
          <a:xfrm>
            <a:off x="5627594" y="1862418"/>
            <a:ext cx="3321424" cy="988358"/>
          </a:xfrm>
          <a:prstGeom prst="roundRect">
            <a:avLst>
              <a:gd fmla="val 16667" name="adj"/>
            </a:avLst>
          </a:prstGeom>
          <a:solidFill>
            <a:srgbClr val="8BA8FF"/>
          </a:solidFill>
          <a:ln cap="flat" cmpd="sng" w="25400">
            <a:solidFill>
              <a:srgbClr val="0326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84" name="Google Shape;284;p16"/>
          <p:cNvSpPr txBox="1"/>
          <p:nvPr>
            <p:ph type="title"/>
          </p:nvPr>
        </p:nvSpPr>
        <p:spPr>
          <a:xfrm>
            <a:off x="124834" y="47523"/>
            <a:ext cx="9019165" cy="6651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600"/>
              <a:buNone/>
            </a:pPr>
            <a:r>
              <a:rPr lang="en-US"/>
              <a:t>References</a:t>
            </a:r>
            <a:endParaRPr sz="1800"/>
          </a:p>
        </p:txBody>
      </p:sp>
      <p:sp>
        <p:nvSpPr>
          <p:cNvPr id="285" name="Google Shape;285;p16"/>
          <p:cNvSpPr txBox="1"/>
          <p:nvPr/>
        </p:nvSpPr>
        <p:spPr>
          <a:xfrm>
            <a:off x="319198" y="1226636"/>
            <a:ext cx="4622596" cy="3139291"/>
          </a:xfrm>
          <a:prstGeom prst="rect">
            <a:avLst/>
          </a:prstGeom>
          <a:noFill/>
          <a:ln>
            <a:noFill/>
          </a:ln>
        </p:spPr>
        <p:txBody>
          <a:bodyPr anchorCtr="0" anchor="t" bIns="91425" lIns="91425" spcFirstLastPara="1" rIns="91425" wrap="square" tIns="91425">
            <a:spAutoFit/>
          </a:bodyPr>
          <a:lstStyle/>
          <a:p>
            <a:pPr indent="0" lvl="0" marL="11430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bel"/>
                <a:ea typeface="Abel"/>
                <a:cs typeface="Abel"/>
                <a:sym typeface="Abel"/>
              </a:rPr>
              <a:t>[1] Seade Foundation Statistics Agency of the State of São Paulo </a:t>
            </a:r>
            <a:endParaRPr/>
          </a:p>
          <a:p>
            <a:pPr indent="0" lvl="1" marL="571500" marR="0" rtl="0" algn="l">
              <a:lnSpc>
                <a:spcPct val="100000"/>
              </a:lnSpc>
              <a:spcBef>
                <a:spcPts val="0"/>
              </a:spcBef>
              <a:spcAft>
                <a:spcPts val="0"/>
              </a:spcAft>
              <a:buClr>
                <a:srgbClr val="000000"/>
              </a:buClr>
              <a:buSzPts val="1200"/>
              <a:buFont typeface="Arial"/>
              <a:buNone/>
            </a:pPr>
            <a:r>
              <a:rPr b="0" i="0" lang="en-US" sz="1200" u="sng" cap="none" strike="noStrike">
                <a:solidFill>
                  <a:schemeClr val="lt1"/>
                </a:solidFill>
                <a:latin typeface="Abel"/>
                <a:ea typeface="Abel"/>
                <a:cs typeface="Abel"/>
                <a:sym typeface="Abel"/>
                <a:hlinkClick r:id="rId3">
                  <a:extLst>
                    <a:ext uri="{A12FA001-AC4F-418D-AE19-62706E023703}">
                      <ahyp:hlinkClr val="tx"/>
                    </a:ext>
                  </a:extLst>
                </a:hlinkClick>
              </a:rPr>
              <a:t>https://saludata.saludcapital.gov.co/osb/index.php/datos-de-salud/enfermedades-trasmisibles/covid19/</a:t>
            </a:r>
            <a:endParaRPr b="0" i="0" sz="1200" u="none" cap="none" strike="noStrike">
              <a:solidFill>
                <a:schemeClr val="lt1"/>
              </a:solidFill>
              <a:latin typeface="Abel"/>
              <a:ea typeface="Abel"/>
              <a:cs typeface="Abel"/>
              <a:sym typeface="Abel"/>
            </a:endParaRPr>
          </a:p>
          <a:p>
            <a:pPr indent="0" lvl="0" marL="1143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bel"/>
              <a:ea typeface="Abel"/>
              <a:cs typeface="Abel"/>
              <a:sym typeface="Abel"/>
            </a:endParaRPr>
          </a:p>
          <a:p>
            <a:pPr indent="0" lvl="0" marL="11430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bel"/>
                <a:ea typeface="Abel"/>
                <a:cs typeface="Abel"/>
                <a:sym typeface="Abel"/>
              </a:rPr>
              <a:t>[2] NYC Department of Health and Mental Hygiene </a:t>
            </a:r>
            <a:endParaRPr/>
          </a:p>
          <a:p>
            <a:pPr indent="0" lvl="1" marL="571500" marR="0" rtl="0" algn="l">
              <a:lnSpc>
                <a:spcPct val="100000"/>
              </a:lnSpc>
              <a:spcBef>
                <a:spcPts val="0"/>
              </a:spcBef>
              <a:spcAft>
                <a:spcPts val="0"/>
              </a:spcAft>
              <a:buClr>
                <a:srgbClr val="000000"/>
              </a:buClr>
              <a:buSzPts val="1200"/>
              <a:buFont typeface="Arial"/>
              <a:buNone/>
            </a:pPr>
            <a:r>
              <a:rPr b="0" i="0" lang="en-US" sz="1200" u="sng" cap="none" strike="noStrike">
                <a:solidFill>
                  <a:schemeClr val="lt1"/>
                </a:solidFill>
                <a:latin typeface="Abel"/>
                <a:ea typeface="Abel"/>
                <a:cs typeface="Abel"/>
                <a:sym typeface="Abel"/>
                <a:hlinkClick r:id="rId4">
                  <a:extLst>
                    <a:ext uri="{A12FA001-AC4F-418D-AE19-62706E023703}">
                      <ahyp:hlinkClr val="tx"/>
                    </a:ext>
                  </a:extLst>
                </a:hlinkClick>
              </a:rPr>
              <a:t>https://github.com/nychealth/coronavirus-data</a:t>
            </a:r>
            <a:endParaRPr b="0" i="0" sz="1200" u="none" cap="none" strike="noStrike">
              <a:solidFill>
                <a:schemeClr val="lt1"/>
              </a:solidFill>
              <a:latin typeface="Abel"/>
              <a:ea typeface="Abel"/>
              <a:cs typeface="Abel"/>
              <a:sym typeface="Abel"/>
            </a:endParaRPr>
          </a:p>
          <a:p>
            <a:pPr indent="0" lvl="0" marL="1143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bel"/>
              <a:ea typeface="Abel"/>
              <a:cs typeface="Abel"/>
              <a:sym typeface="Abel"/>
            </a:endParaRPr>
          </a:p>
          <a:p>
            <a:pPr indent="0" lvl="0" marL="11430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bel"/>
                <a:ea typeface="Abel"/>
                <a:cs typeface="Abel"/>
                <a:sym typeface="Abel"/>
              </a:rPr>
              <a:t>[3] Open Weather Map</a:t>
            </a:r>
            <a:endParaRPr/>
          </a:p>
          <a:p>
            <a:pPr indent="0" lvl="1" marL="571500" marR="0" rtl="0" algn="l">
              <a:lnSpc>
                <a:spcPct val="100000"/>
              </a:lnSpc>
              <a:spcBef>
                <a:spcPts val="0"/>
              </a:spcBef>
              <a:spcAft>
                <a:spcPts val="0"/>
              </a:spcAft>
              <a:buClr>
                <a:srgbClr val="000000"/>
              </a:buClr>
              <a:buSzPts val="1200"/>
              <a:buFont typeface="Arial"/>
              <a:buNone/>
            </a:pPr>
            <a:r>
              <a:rPr b="0" i="0" lang="en-US" sz="1200" u="sng" cap="none" strike="noStrike">
                <a:solidFill>
                  <a:schemeClr val="lt1"/>
                </a:solidFill>
                <a:latin typeface="Abel"/>
                <a:ea typeface="Abel"/>
                <a:cs typeface="Abel"/>
                <a:sym typeface="Abel"/>
                <a:hlinkClick r:id="rId5">
                  <a:extLst>
                    <a:ext uri="{A12FA001-AC4F-418D-AE19-62706E023703}">
                      <ahyp:hlinkClr val="tx"/>
                    </a:ext>
                  </a:extLst>
                </a:hlinkClick>
              </a:rPr>
              <a:t>www.openweathermap.org</a:t>
            </a:r>
            <a:endParaRPr b="0" i="0" sz="1200" u="none" cap="none" strike="noStrike">
              <a:solidFill>
                <a:schemeClr val="lt1"/>
              </a:solidFill>
              <a:latin typeface="Abel"/>
              <a:ea typeface="Abel"/>
              <a:cs typeface="Abel"/>
              <a:sym typeface="Abel"/>
            </a:endParaRPr>
          </a:p>
          <a:p>
            <a:pPr indent="0" lvl="0" marL="1143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bel"/>
              <a:ea typeface="Abel"/>
              <a:cs typeface="Abel"/>
              <a:sym typeface="Abel"/>
            </a:endParaRPr>
          </a:p>
          <a:p>
            <a:pPr indent="0" lvl="0" marL="11430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bel"/>
                <a:ea typeface="Abel"/>
                <a:cs typeface="Abel"/>
                <a:sym typeface="Abel"/>
              </a:rPr>
              <a:t>[4] Bogota Health Observatory</a:t>
            </a:r>
            <a:endParaRPr/>
          </a:p>
          <a:p>
            <a:pPr indent="0" lvl="1" marL="571500" marR="0" rtl="0" algn="l">
              <a:lnSpc>
                <a:spcPct val="100000"/>
              </a:lnSpc>
              <a:spcBef>
                <a:spcPts val="0"/>
              </a:spcBef>
              <a:spcAft>
                <a:spcPts val="0"/>
              </a:spcAft>
              <a:buClr>
                <a:srgbClr val="000000"/>
              </a:buClr>
              <a:buSzPts val="1200"/>
              <a:buFont typeface="Arial"/>
              <a:buNone/>
            </a:pPr>
            <a:r>
              <a:rPr b="0" i="0" lang="en-US" sz="1200" u="sng" cap="none" strike="noStrike">
                <a:solidFill>
                  <a:schemeClr val="lt1"/>
                </a:solidFill>
                <a:latin typeface="Abel"/>
                <a:ea typeface="Abel"/>
                <a:cs typeface="Abel"/>
                <a:sym typeface="Abel"/>
                <a:hlinkClick r:id="rId6">
                  <a:extLst>
                    <a:ext uri="{A12FA001-AC4F-418D-AE19-62706E023703}">
                      <ahyp:hlinkClr val="tx"/>
                    </a:ext>
                  </a:extLst>
                </a:hlinkClick>
              </a:rPr>
              <a:t>https://saludata.saludcapital.gov.co/osb/index.php/datos-de-salud/enfermedades-trasmisibles/covid19/</a:t>
            </a:r>
            <a:endParaRPr b="0" i="0" sz="1200" u="none" cap="none" strike="noStrike">
              <a:solidFill>
                <a:schemeClr val="lt1"/>
              </a:solidFill>
              <a:latin typeface="Abel"/>
              <a:ea typeface="Abel"/>
              <a:cs typeface="Abel"/>
              <a:sym typeface="Abel"/>
            </a:endParaRPr>
          </a:p>
          <a:p>
            <a:pPr indent="0" lvl="0" marL="1143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bel"/>
              <a:ea typeface="Abel"/>
              <a:cs typeface="Abel"/>
              <a:sym typeface="Abel"/>
            </a:endParaRPr>
          </a:p>
          <a:p>
            <a:pPr indent="0" lvl="0" marL="11430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bel"/>
                <a:ea typeface="Abel"/>
                <a:cs typeface="Abel"/>
                <a:sym typeface="Abel"/>
              </a:rPr>
              <a:t>[5] wCota Github </a:t>
            </a:r>
            <a:endParaRPr/>
          </a:p>
          <a:p>
            <a:pPr indent="0" lvl="1" marL="571500" marR="0" rtl="0" algn="l">
              <a:lnSpc>
                <a:spcPct val="100000"/>
              </a:lnSpc>
              <a:spcBef>
                <a:spcPts val="0"/>
              </a:spcBef>
              <a:spcAft>
                <a:spcPts val="0"/>
              </a:spcAft>
              <a:buClr>
                <a:srgbClr val="000000"/>
              </a:buClr>
              <a:buSzPts val="1200"/>
              <a:buFont typeface="Arial"/>
              <a:buNone/>
            </a:pPr>
            <a:r>
              <a:rPr b="0" i="0" lang="en-US" sz="1200" u="sng" cap="none" strike="noStrike">
                <a:solidFill>
                  <a:schemeClr val="lt1"/>
                </a:solidFill>
                <a:latin typeface="Abel"/>
                <a:ea typeface="Abel"/>
                <a:cs typeface="Abel"/>
                <a:sym typeface="Abel"/>
                <a:hlinkClick r:id="rId7">
                  <a:extLst>
                    <a:ext uri="{A12FA001-AC4F-418D-AE19-62706E023703}">
                      <ahyp:hlinkClr val="tx"/>
                    </a:ext>
                  </a:extLst>
                </a:hlinkClick>
              </a:rPr>
              <a:t>https://github.com/wcota/covid19br</a:t>
            </a:r>
            <a:endParaRPr b="0" i="0" sz="1200" u="none" cap="none" strike="noStrike">
              <a:solidFill>
                <a:schemeClr val="lt1"/>
              </a:solidFill>
              <a:latin typeface="Abel"/>
              <a:ea typeface="Abel"/>
              <a:cs typeface="Abel"/>
              <a:sym typeface="Abel"/>
            </a:endParaRPr>
          </a:p>
        </p:txBody>
      </p:sp>
      <p:sp>
        <p:nvSpPr>
          <p:cNvPr id="286" name="Google Shape;286;p16"/>
          <p:cNvSpPr txBox="1"/>
          <p:nvPr/>
        </p:nvSpPr>
        <p:spPr>
          <a:xfrm>
            <a:off x="319198" y="777573"/>
            <a:ext cx="401753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lt1"/>
                </a:solidFill>
                <a:latin typeface="Abel"/>
                <a:ea typeface="Abel"/>
                <a:cs typeface="Abel"/>
                <a:sym typeface="Abel"/>
              </a:rPr>
              <a:t>Data Sources</a:t>
            </a:r>
            <a:endParaRPr/>
          </a:p>
        </p:txBody>
      </p:sp>
      <p:sp>
        <p:nvSpPr>
          <p:cNvPr id="287" name="Google Shape;287;p16"/>
          <p:cNvSpPr txBox="1"/>
          <p:nvPr/>
        </p:nvSpPr>
        <p:spPr>
          <a:xfrm>
            <a:off x="5755342" y="1984037"/>
            <a:ext cx="332142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dk1"/>
                </a:solidFill>
                <a:latin typeface="Abel"/>
                <a:ea typeface="Abel"/>
                <a:cs typeface="Abel"/>
                <a:sym typeface="Abel"/>
              </a:rPr>
              <a:t>GitHub Repository for Project Files</a:t>
            </a:r>
            <a:endParaRPr/>
          </a:p>
        </p:txBody>
      </p:sp>
      <p:sp>
        <p:nvSpPr>
          <p:cNvPr id="288" name="Google Shape;288;p16"/>
          <p:cNvSpPr txBox="1"/>
          <p:nvPr/>
        </p:nvSpPr>
        <p:spPr>
          <a:xfrm>
            <a:off x="5822575" y="2356188"/>
            <a:ext cx="332142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sng" cap="none" strike="noStrike">
                <a:solidFill>
                  <a:schemeClr val="dk1"/>
                </a:solidFill>
                <a:latin typeface="Abel"/>
                <a:ea typeface="Abel"/>
                <a:cs typeface="Abel"/>
                <a:sym typeface="Abel"/>
              </a:rPr>
              <a:t>https://github.com/archinarula/Group-5-Project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7"/>
          <p:cNvSpPr txBox="1"/>
          <p:nvPr>
            <p:ph type="title"/>
          </p:nvPr>
        </p:nvSpPr>
        <p:spPr>
          <a:xfrm>
            <a:off x="124834" y="47523"/>
            <a:ext cx="9019165" cy="6651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600"/>
              <a:buNone/>
            </a:pPr>
            <a:r>
              <a:rPr lang="en-US"/>
              <a:t>Heatmap of all Variables</a:t>
            </a:r>
            <a:endParaRPr sz="1800"/>
          </a:p>
        </p:txBody>
      </p:sp>
      <p:pic>
        <p:nvPicPr>
          <p:cNvPr id="294" name="Google Shape;294;p17"/>
          <p:cNvPicPr preferRelativeResize="0"/>
          <p:nvPr/>
        </p:nvPicPr>
        <p:blipFill rotWithShape="1">
          <a:blip r:embed="rId3">
            <a:alphaModFix/>
          </a:blip>
          <a:srcRect b="0" l="0" r="0" t="0"/>
          <a:stretch/>
        </p:blipFill>
        <p:spPr>
          <a:xfrm>
            <a:off x="1372385" y="820045"/>
            <a:ext cx="6110904" cy="410157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8"/>
          <p:cNvSpPr txBox="1"/>
          <p:nvPr>
            <p:ph type="title"/>
          </p:nvPr>
        </p:nvSpPr>
        <p:spPr>
          <a:xfrm>
            <a:off x="124834" y="47523"/>
            <a:ext cx="9019165" cy="6651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600"/>
              <a:buNone/>
            </a:pPr>
            <a:r>
              <a:rPr lang="en-US" sz="3200"/>
              <a:t>Regression Models </a:t>
            </a:r>
            <a:r>
              <a:rPr lang="en-US" sz="1800"/>
              <a:t>(Train on all 14.5 months data)</a:t>
            </a:r>
            <a:r>
              <a:rPr lang="en-US" sz="3200"/>
              <a:t> </a:t>
            </a:r>
            <a:r>
              <a:rPr lang="en-US" sz="1800"/>
              <a:t>– Temperature only</a:t>
            </a:r>
            <a:endParaRPr sz="1600"/>
          </a:p>
        </p:txBody>
      </p:sp>
      <p:graphicFrame>
        <p:nvGraphicFramePr>
          <p:cNvPr id="300" name="Google Shape;300;p18"/>
          <p:cNvGraphicFramePr/>
          <p:nvPr/>
        </p:nvGraphicFramePr>
        <p:xfrm>
          <a:off x="2585006" y="804060"/>
          <a:ext cx="3000000" cy="3000000"/>
        </p:xfrm>
        <a:graphic>
          <a:graphicData uri="http://schemas.openxmlformats.org/drawingml/2006/table">
            <a:tbl>
              <a:tblPr>
                <a:noFill/>
                <a:tableStyleId>{592F37D3-6E0A-4E5A-9BDB-EF52F913026B}</a:tableStyleId>
              </a:tblPr>
              <a:tblGrid>
                <a:gridCol w="1503600"/>
                <a:gridCol w="2638750"/>
              </a:tblGrid>
              <a:tr h="177800">
                <a:tc gridSpan="2">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Abel"/>
                          <a:ea typeface="Abel"/>
                          <a:cs typeface="Abel"/>
                          <a:sym typeface="Abel"/>
                        </a:rPr>
                        <a:t>Regression on Both Cities data</a:t>
                      </a:r>
                      <a:endParaRPr b="1" sz="140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8BA8FF"/>
                    </a:solidFill>
                  </a:tcPr>
                </a:tc>
                <a:tc hMerge="1"/>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Mean squared error (MSE)</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48.82446095385067</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Score/ R-squared (R2)</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0.31753169737229314</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Coefficients: </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 -0.67983045 -10.26442788]]</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Intercept:</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[28.22399894]</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01" name="Google Shape;301;p18"/>
          <p:cNvGraphicFramePr/>
          <p:nvPr/>
        </p:nvGraphicFramePr>
        <p:xfrm>
          <a:off x="124835" y="2946368"/>
          <a:ext cx="3000000" cy="3000000"/>
        </p:xfrm>
        <a:graphic>
          <a:graphicData uri="http://schemas.openxmlformats.org/drawingml/2006/table">
            <a:tbl>
              <a:tblPr>
                <a:noFill/>
                <a:tableStyleId>{592F37D3-6E0A-4E5A-9BDB-EF52F913026B}</a:tableStyleId>
              </a:tblPr>
              <a:tblGrid>
                <a:gridCol w="1503600"/>
                <a:gridCol w="2638750"/>
              </a:tblGrid>
              <a:tr h="177800">
                <a:tc gridSpan="2">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Abel"/>
                          <a:ea typeface="Abel"/>
                          <a:cs typeface="Abel"/>
                          <a:sym typeface="Abel"/>
                        </a:rPr>
                        <a:t>Regression on NY data</a:t>
                      </a:r>
                      <a:endParaRPr b="1" sz="140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8BA8FF"/>
                    </a:solidFill>
                  </a:tcPr>
                </a:tc>
                <a:tc hMerge="1"/>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Mean squared error (MSE)</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26.90417126223218</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Score/ R-squared (R2)</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0.5877569113932358</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Coefficients: </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[[-0.75093355]]</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Intercept:</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[18.86118889]</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302" name="Google Shape;302;p18"/>
          <p:cNvGraphicFramePr/>
          <p:nvPr/>
        </p:nvGraphicFramePr>
        <p:xfrm>
          <a:off x="4656188" y="2946368"/>
          <a:ext cx="3000000" cy="3000000"/>
        </p:xfrm>
        <a:graphic>
          <a:graphicData uri="http://schemas.openxmlformats.org/drawingml/2006/table">
            <a:tbl>
              <a:tblPr>
                <a:noFill/>
                <a:tableStyleId>{592F37D3-6E0A-4E5A-9BDB-EF52F913026B}</a:tableStyleId>
              </a:tblPr>
              <a:tblGrid>
                <a:gridCol w="1503600"/>
                <a:gridCol w="2638750"/>
              </a:tblGrid>
              <a:tr h="177800">
                <a:tc gridSpan="2">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Abel"/>
                          <a:ea typeface="Abel"/>
                          <a:cs typeface="Abel"/>
                          <a:sym typeface="Abel"/>
                        </a:rPr>
                        <a:t>Regressions on Sao Paulo data</a:t>
                      </a:r>
                      <a:endParaRPr b="1" sz="140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8BA8FF"/>
                    </a:solidFill>
                  </a:tcPr>
                </a:tc>
                <a:tc hMerge="1"/>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Mean squared error (MSE)</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65.72903528872156</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Score/ R-squared (R2)</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0.006196186621425737</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Coefficients: </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[[0.28607747]]</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Intercept:</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[8.25924912]</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pSp>
        <p:nvGrpSpPr>
          <p:cNvPr id="303" name="Google Shape;303;p18"/>
          <p:cNvGrpSpPr/>
          <p:nvPr/>
        </p:nvGrpSpPr>
        <p:grpSpPr>
          <a:xfrm>
            <a:off x="1835524" y="804060"/>
            <a:ext cx="440391" cy="386005"/>
            <a:chOff x="1835524" y="804060"/>
            <a:chExt cx="440391" cy="386005"/>
          </a:xfrm>
        </p:grpSpPr>
        <p:sp>
          <p:nvSpPr>
            <p:cNvPr id="304" name="Google Shape;304;p18"/>
            <p:cNvSpPr/>
            <p:nvPr/>
          </p:nvSpPr>
          <p:spPr>
            <a:xfrm>
              <a:off x="1835524" y="804060"/>
              <a:ext cx="410135" cy="386005"/>
            </a:xfrm>
            <a:prstGeom prst="flowChartConnector">
              <a:avLst/>
            </a:prstGeom>
            <a:solidFill>
              <a:srgbClr val="8BA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bel"/>
                <a:ea typeface="Abel"/>
                <a:cs typeface="Abel"/>
                <a:sym typeface="Abel"/>
              </a:endParaRPr>
            </a:p>
          </p:txBody>
        </p:sp>
        <p:sp>
          <p:nvSpPr>
            <p:cNvPr id="305" name="Google Shape;305;p18"/>
            <p:cNvSpPr txBox="1"/>
            <p:nvPr/>
          </p:nvSpPr>
          <p:spPr>
            <a:xfrm>
              <a:off x="1865780" y="843173"/>
              <a:ext cx="41013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bel"/>
                  <a:ea typeface="Abel"/>
                  <a:cs typeface="Abel"/>
                  <a:sym typeface="Abel"/>
                </a:rPr>
                <a:t>1a</a:t>
              </a:r>
              <a:endParaRPr b="0" i="0" sz="1400" u="none" cap="none" strike="noStrike">
                <a:solidFill>
                  <a:schemeClr val="lt1"/>
                </a:solidFill>
                <a:latin typeface="Abel"/>
                <a:ea typeface="Abel"/>
                <a:cs typeface="Abel"/>
                <a:sym typeface="Abel"/>
              </a:endParaRPr>
            </a:p>
          </p:txBody>
        </p:sp>
      </p:grpSp>
      <p:grpSp>
        <p:nvGrpSpPr>
          <p:cNvPr id="306" name="Google Shape;306;p18"/>
          <p:cNvGrpSpPr/>
          <p:nvPr/>
        </p:nvGrpSpPr>
        <p:grpSpPr>
          <a:xfrm>
            <a:off x="172571" y="2532241"/>
            <a:ext cx="440391" cy="386005"/>
            <a:chOff x="1835524" y="804060"/>
            <a:chExt cx="440391" cy="386005"/>
          </a:xfrm>
        </p:grpSpPr>
        <p:sp>
          <p:nvSpPr>
            <p:cNvPr id="307" name="Google Shape;307;p18"/>
            <p:cNvSpPr/>
            <p:nvPr/>
          </p:nvSpPr>
          <p:spPr>
            <a:xfrm>
              <a:off x="1835524" y="804060"/>
              <a:ext cx="410135" cy="386005"/>
            </a:xfrm>
            <a:prstGeom prst="flowChartConnector">
              <a:avLst/>
            </a:prstGeom>
            <a:solidFill>
              <a:srgbClr val="8BA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bel"/>
                <a:ea typeface="Abel"/>
                <a:cs typeface="Abel"/>
                <a:sym typeface="Abel"/>
              </a:endParaRPr>
            </a:p>
          </p:txBody>
        </p:sp>
        <p:sp>
          <p:nvSpPr>
            <p:cNvPr id="308" name="Google Shape;308;p18"/>
            <p:cNvSpPr txBox="1"/>
            <p:nvPr/>
          </p:nvSpPr>
          <p:spPr>
            <a:xfrm>
              <a:off x="1865780" y="843173"/>
              <a:ext cx="41013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bel"/>
                  <a:ea typeface="Abel"/>
                  <a:cs typeface="Abel"/>
                  <a:sym typeface="Abel"/>
                </a:rPr>
                <a:t>2a</a:t>
              </a:r>
              <a:endParaRPr b="0" i="0" sz="1400" u="none" cap="none" strike="noStrike">
                <a:solidFill>
                  <a:schemeClr val="lt1"/>
                </a:solidFill>
                <a:latin typeface="Abel"/>
                <a:ea typeface="Abel"/>
                <a:cs typeface="Abel"/>
                <a:sym typeface="Abel"/>
              </a:endParaRPr>
            </a:p>
          </p:txBody>
        </p:sp>
      </p:grpSp>
      <p:grpSp>
        <p:nvGrpSpPr>
          <p:cNvPr id="309" name="Google Shape;309;p18"/>
          <p:cNvGrpSpPr/>
          <p:nvPr/>
        </p:nvGrpSpPr>
        <p:grpSpPr>
          <a:xfrm>
            <a:off x="8259024" y="2493126"/>
            <a:ext cx="440391" cy="386005"/>
            <a:chOff x="1835524" y="804060"/>
            <a:chExt cx="440391" cy="386005"/>
          </a:xfrm>
        </p:grpSpPr>
        <p:sp>
          <p:nvSpPr>
            <p:cNvPr id="310" name="Google Shape;310;p18"/>
            <p:cNvSpPr/>
            <p:nvPr/>
          </p:nvSpPr>
          <p:spPr>
            <a:xfrm>
              <a:off x="1835524" y="804060"/>
              <a:ext cx="410135" cy="386005"/>
            </a:xfrm>
            <a:prstGeom prst="flowChartConnector">
              <a:avLst/>
            </a:prstGeom>
            <a:solidFill>
              <a:srgbClr val="8BA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200" u="none" cap="none" strike="noStrike">
                <a:solidFill>
                  <a:schemeClr val="lt1"/>
                </a:solidFill>
                <a:latin typeface="Abel"/>
                <a:ea typeface="Abel"/>
                <a:cs typeface="Abel"/>
                <a:sym typeface="Abel"/>
              </a:endParaRPr>
            </a:p>
          </p:txBody>
        </p:sp>
        <p:sp>
          <p:nvSpPr>
            <p:cNvPr id="311" name="Google Shape;311;p18"/>
            <p:cNvSpPr txBox="1"/>
            <p:nvPr/>
          </p:nvSpPr>
          <p:spPr>
            <a:xfrm>
              <a:off x="1865780" y="843173"/>
              <a:ext cx="41013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bel"/>
                  <a:ea typeface="Abel"/>
                  <a:cs typeface="Abel"/>
                  <a:sym typeface="Abel"/>
                </a:rPr>
                <a:t>3a</a:t>
              </a:r>
              <a:endParaRPr b="0" i="0" sz="1400" u="none" cap="none" strike="noStrike">
                <a:solidFill>
                  <a:schemeClr val="lt1"/>
                </a:solidFill>
                <a:latin typeface="Abel"/>
                <a:ea typeface="Abel"/>
                <a:cs typeface="Abel"/>
                <a:sym typeface="Abe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2"/>
          <p:cNvPicPr preferRelativeResize="0"/>
          <p:nvPr/>
        </p:nvPicPr>
        <p:blipFill rotWithShape="1">
          <a:blip r:embed="rId3">
            <a:alphaModFix amt="85000"/>
          </a:blip>
          <a:srcRect b="0" l="0" r="0" t="0"/>
          <a:stretch/>
        </p:blipFill>
        <p:spPr>
          <a:xfrm>
            <a:off x="4657325" y="746449"/>
            <a:ext cx="2460372" cy="1118293"/>
          </a:xfrm>
          <a:prstGeom prst="rect">
            <a:avLst/>
          </a:prstGeom>
          <a:noFill/>
          <a:ln>
            <a:noFill/>
          </a:ln>
          <a:effectLst>
            <a:outerShdw blurRad="190500" rotWithShape="0" algn="tl">
              <a:srgbClr val="000000">
                <a:alpha val="69803"/>
              </a:srgbClr>
            </a:outerShdw>
          </a:effectLst>
        </p:spPr>
      </p:pic>
      <p:pic>
        <p:nvPicPr>
          <p:cNvPr id="68" name="Google Shape;68;p2"/>
          <p:cNvPicPr preferRelativeResize="0"/>
          <p:nvPr/>
        </p:nvPicPr>
        <p:blipFill rotWithShape="1">
          <a:blip r:embed="rId4">
            <a:alphaModFix amt="85000"/>
          </a:blip>
          <a:srcRect b="0" l="0" r="0" t="0"/>
          <a:stretch/>
        </p:blipFill>
        <p:spPr>
          <a:xfrm>
            <a:off x="6346654" y="1841877"/>
            <a:ext cx="2743797" cy="1008911"/>
          </a:xfrm>
          <a:prstGeom prst="rect">
            <a:avLst/>
          </a:prstGeom>
          <a:noFill/>
          <a:ln>
            <a:noFill/>
          </a:ln>
          <a:effectLst>
            <a:outerShdw blurRad="190500" rotWithShape="0" algn="tl">
              <a:srgbClr val="000000">
                <a:alpha val="69803"/>
              </a:srgbClr>
            </a:outerShdw>
          </a:effectLst>
        </p:spPr>
      </p:pic>
      <p:pic>
        <p:nvPicPr>
          <p:cNvPr id="69" name="Google Shape;69;p2"/>
          <p:cNvPicPr preferRelativeResize="0"/>
          <p:nvPr/>
        </p:nvPicPr>
        <p:blipFill rotWithShape="1">
          <a:blip r:embed="rId5">
            <a:alphaModFix amt="50000"/>
          </a:blip>
          <a:srcRect b="0" l="0" r="0" t="0"/>
          <a:stretch/>
        </p:blipFill>
        <p:spPr>
          <a:xfrm>
            <a:off x="7083606" y="746449"/>
            <a:ext cx="2040937" cy="1072597"/>
          </a:xfrm>
          <a:prstGeom prst="rect">
            <a:avLst/>
          </a:prstGeom>
          <a:noFill/>
          <a:ln>
            <a:noFill/>
          </a:ln>
          <a:effectLst>
            <a:outerShdw blurRad="190500" rotWithShape="0" algn="tl">
              <a:srgbClr val="000000">
                <a:alpha val="69803"/>
              </a:srgbClr>
            </a:outerShdw>
          </a:effectLst>
        </p:spPr>
      </p:pic>
      <p:pic>
        <p:nvPicPr>
          <p:cNvPr id="70" name="Google Shape;70;p2"/>
          <p:cNvPicPr preferRelativeResize="0"/>
          <p:nvPr/>
        </p:nvPicPr>
        <p:blipFill rotWithShape="1">
          <a:blip r:embed="rId6">
            <a:alphaModFix amt="70000"/>
          </a:blip>
          <a:srcRect b="0" l="0" r="0" t="0"/>
          <a:stretch/>
        </p:blipFill>
        <p:spPr>
          <a:xfrm>
            <a:off x="2944409" y="4493464"/>
            <a:ext cx="2048087" cy="650036"/>
          </a:xfrm>
          <a:prstGeom prst="rect">
            <a:avLst/>
          </a:prstGeom>
          <a:noFill/>
          <a:ln>
            <a:noFill/>
          </a:ln>
          <a:effectLst>
            <a:outerShdw blurRad="190500" rotWithShape="0" algn="tl">
              <a:srgbClr val="000000">
                <a:alpha val="69803"/>
              </a:srgbClr>
            </a:outerShdw>
          </a:effectLst>
        </p:spPr>
      </p:pic>
      <p:pic>
        <p:nvPicPr>
          <p:cNvPr id="71" name="Google Shape;71;p2"/>
          <p:cNvPicPr preferRelativeResize="0"/>
          <p:nvPr/>
        </p:nvPicPr>
        <p:blipFill rotWithShape="1">
          <a:blip r:embed="rId7">
            <a:alphaModFix amt="85000"/>
          </a:blip>
          <a:srcRect b="0" l="0" r="0" t="0"/>
          <a:stretch/>
        </p:blipFill>
        <p:spPr>
          <a:xfrm>
            <a:off x="0" y="3026386"/>
            <a:ext cx="2944409" cy="2117114"/>
          </a:xfrm>
          <a:prstGeom prst="rect">
            <a:avLst/>
          </a:prstGeom>
          <a:noFill/>
          <a:ln>
            <a:noFill/>
          </a:ln>
          <a:effectLst>
            <a:outerShdw blurRad="190500" rotWithShape="0" algn="tl">
              <a:srgbClr val="000000">
                <a:alpha val="69803"/>
              </a:srgbClr>
            </a:outerShdw>
          </a:effectLst>
        </p:spPr>
      </p:pic>
      <p:sp>
        <p:nvSpPr>
          <p:cNvPr id="72" name="Google Shape;72;p2"/>
          <p:cNvSpPr txBox="1"/>
          <p:nvPr>
            <p:ph type="title"/>
          </p:nvPr>
        </p:nvSpPr>
        <p:spPr>
          <a:xfrm>
            <a:off x="124835" y="47523"/>
            <a:ext cx="3290718" cy="6651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600"/>
              <a:buNone/>
            </a:pPr>
            <a:r>
              <a:rPr lang="en-US"/>
              <a:t>Overview</a:t>
            </a:r>
            <a:endParaRPr/>
          </a:p>
        </p:txBody>
      </p:sp>
      <p:sp>
        <p:nvSpPr>
          <p:cNvPr id="73" name="Google Shape;73;p2"/>
          <p:cNvSpPr txBox="1"/>
          <p:nvPr/>
        </p:nvSpPr>
        <p:spPr>
          <a:xfrm>
            <a:off x="50917" y="742355"/>
            <a:ext cx="43308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bel"/>
                <a:ea typeface="Abel"/>
                <a:cs typeface="Abel"/>
                <a:sym typeface="Abel"/>
              </a:rPr>
              <a:t>The new novel Coronavirus known as Covid19 (SARS CoV-2), has caused one of the most serious health crises globally. Since its global spread last year, we've seen multiple news article around the impact of temperature and humidity on the speed of spread and whether or not the virus thrive in colder temperature. A simple Google search using term "covid spread cold and dry weather news" will lead to  multiple articles from credible sources (statistical and scientific) in favor or against.</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4" name="Google Shape;74;p2"/>
          <p:cNvSpPr txBox="1"/>
          <p:nvPr/>
        </p:nvSpPr>
        <p:spPr>
          <a:xfrm>
            <a:off x="5110225" y="3119988"/>
            <a:ext cx="3290718" cy="6651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lt1"/>
              </a:buClr>
              <a:buSzPts val="3600"/>
              <a:buFont typeface="Abel"/>
              <a:buNone/>
            </a:pPr>
            <a:r>
              <a:rPr b="1" i="0" lang="en-US" sz="3600" u="none" cap="none" strike="noStrike">
                <a:solidFill>
                  <a:schemeClr val="lt1"/>
                </a:solidFill>
                <a:latin typeface="Abel"/>
                <a:ea typeface="Abel"/>
                <a:cs typeface="Abel"/>
                <a:sym typeface="Abel"/>
              </a:rPr>
              <a:t>Purpose</a:t>
            </a:r>
            <a:endParaRPr/>
          </a:p>
        </p:txBody>
      </p:sp>
      <p:sp>
        <p:nvSpPr>
          <p:cNvPr id="75" name="Google Shape;75;p2"/>
          <p:cNvSpPr txBox="1"/>
          <p:nvPr/>
        </p:nvSpPr>
        <p:spPr>
          <a:xfrm>
            <a:off x="5033030" y="3658387"/>
            <a:ext cx="4057500" cy="738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chemeClr val="lt1"/>
                </a:solidFill>
                <a:latin typeface="Abel"/>
                <a:ea typeface="Abel"/>
                <a:cs typeface="Abel"/>
                <a:sym typeface="Abel"/>
              </a:rPr>
              <a:t>The purpose of this study is to analyze if colder and </a:t>
            </a:r>
            <a:r>
              <a:rPr lang="en-US">
                <a:solidFill>
                  <a:schemeClr val="lt1"/>
                </a:solidFill>
                <a:latin typeface="Abel"/>
                <a:ea typeface="Abel"/>
                <a:cs typeface="Abel"/>
                <a:sym typeface="Abel"/>
              </a:rPr>
              <a:t>drier</a:t>
            </a:r>
            <a:r>
              <a:rPr b="0" i="0" lang="en-US" sz="1400" u="none" cap="none" strike="noStrike">
                <a:solidFill>
                  <a:schemeClr val="lt1"/>
                </a:solidFill>
                <a:latin typeface="Abel"/>
                <a:ea typeface="Abel"/>
                <a:cs typeface="Abel"/>
                <a:sym typeface="Abel"/>
              </a:rPr>
              <a:t> weather have any impact on the spread of the Covid-19 virus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3"/>
          <p:cNvSpPr txBox="1"/>
          <p:nvPr>
            <p:ph idx="12" type="sldNum"/>
          </p:nvPr>
        </p:nvSpPr>
        <p:spPr>
          <a:xfrm>
            <a:off x="8352013" y="3954233"/>
            <a:ext cx="548700" cy="3936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81" name="Google Shape;81;p3"/>
          <p:cNvSpPr/>
          <p:nvPr/>
        </p:nvSpPr>
        <p:spPr>
          <a:xfrm>
            <a:off x="319577" y="0"/>
            <a:ext cx="4089818" cy="2249344"/>
          </a:xfrm>
          <a:prstGeom prst="rect">
            <a:avLst/>
          </a:prstGeom>
          <a:solidFill>
            <a:srgbClr val="001033">
              <a:alpha val="32941"/>
            </a:srgbClr>
          </a:solidFill>
          <a:ln cap="flat" cmpd="sng" w="9525">
            <a:solidFill>
              <a:srgbClr val="F2F2F2"/>
            </a:solidFill>
            <a:prstDash val="solid"/>
            <a:round/>
            <a:headEnd len="sm" w="sm" type="none"/>
            <a:tailEnd len="sm" w="sm" type="none"/>
          </a:ln>
        </p:spPr>
        <p:txBody>
          <a:bodyPr anchorCtr="0" anchor="t" bIns="91425" lIns="91425" spcFirstLastPara="1" rIns="1371600"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bel"/>
                <a:ea typeface="Abel"/>
                <a:cs typeface="Abel"/>
                <a:sym typeface="Abel"/>
              </a:rPr>
              <a:t>DATA SOURCES</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bel"/>
                <a:ea typeface="Abel"/>
                <a:cs typeface="Abel"/>
                <a:sym typeface="Abel"/>
              </a:rPr>
              <a:t>(Secondary Data)</a:t>
            </a:r>
            <a:endParaRPr b="0" i="0" sz="1600" u="none" cap="none" strike="noStrike">
              <a:solidFill>
                <a:schemeClr val="lt1"/>
              </a:solidFill>
              <a:latin typeface="Abel"/>
              <a:ea typeface="Abel"/>
              <a:cs typeface="Abel"/>
              <a:sym typeface="Abe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Encode Sans Semi Condensed"/>
              <a:ea typeface="Encode Sans Semi Condensed"/>
              <a:cs typeface="Encode Sans Semi Condensed"/>
              <a:sym typeface="Encode Sans Semi Condensed"/>
            </a:endParaRPr>
          </a:p>
        </p:txBody>
      </p:sp>
      <p:sp>
        <p:nvSpPr>
          <p:cNvPr id="82" name="Google Shape;82;p3"/>
          <p:cNvSpPr/>
          <p:nvPr/>
        </p:nvSpPr>
        <p:spPr>
          <a:xfrm>
            <a:off x="4572000" y="0"/>
            <a:ext cx="4328713" cy="2249344"/>
          </a:xfrm>
          <a:prstGeom prst="rect">
            <a:avLst/>
          </a:prstGeom>
          <a:solidFill>
            <a:srgbClr val="001033">
              <a:alpha val="32941"/>
            </a:srgbClr>
          </a:solidFill>
          <a:ln cap="flat" cmpd="sng" w="9525">
            <a:solidFill>
              <a:srgbClr val="F2F2F2"/>
            </a:solidFill>
            <a:prstDash val="solid"/>
            <a:round/>
            <a:headEnd len="sm" w="sm" type="none"/>
            <a:tailEnd len="sm" w="sm" type="none"/>
          </a:ln>
        </p:spPr>
        <p:txBody>
          <a:bodyPr anchorCtr="0" anchor="t" bIns="91425" lIns="1371600"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b="1" i="0" lang="en-US" sz="2400" u="none" cap="none" strike="noStrike">
                <a:solidFill>
                  <a:schemeClr val="lt1"/>
                </a:solidFill>
                <a:latin typeface="Abel"/>
                <a:ea typeface="Abel"/>
                <a:cs typeface="Abel"/>
                <a:sym typeface="Abel"/>
              </a:rPr>
              <a:t>PROJECT SCOPE</a:t>
            </a:r>
            <a:endParaRPr b="1" i="0" sz="2400" u="none" cap="none" strike="noStrike">
              <a:solidFill>
                <a:schemeClr val="lt1"/>
              </a:solidFill>
              <a:latin typeface="Abel"/>
              <a:ea typeface="Abel"/>
              <a:cs typeface="Abel"/>
              <a:sym typeface="Abel"/>
            </a:endParaRPr>
          </a:p>
        </p:txBody>
      </p:sp>
      <p:sp>
        <p:nvSpPr>
          <p:cNvPr id="83" name="Google Shape;83;p3"/>
          <p:cNvSpPr/>
          <p:nvPr/>
        </p:nvSpPr>
        <p:spPr>
          <a:xfrm>
            <a:off x="319577" y="2316715"/>
            <a:ext cx="4089818" cy="2672144"/>
          </a:xfrm>
          <a:prstGeom prst="rect">
            <a:avLst/>
          </a:prstGeom>
          <a:solidFill>
            <a:srgbClr val="001033">
              <a:alpha val="32941"/>
            </a:srgbClr>
          </a:solidFill>
          <a:ln cap="flat" cmpd="sng" w="9525">
            <a:solidFill>
              <a:srgbClr val="F2F2F2"/>
            </a:solidFill>
            <a:prstDash val="solid"/>
            <a:round/>
            <a:headEnd len="sm" w="sm" type="none"/>
            <a:tailEnd len="sm" w="sm" type="none"/>
          </a:ln>
        </p:spPr>
        <p:txBody>
          <a:bodyPr anchorCtr="0" anchor="b" bIns="91425" lIns="91425" spcFirstLastPara="1" rIns="137160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1" i="0" sz="1400" u="none" cap="none" strike="noStrike">
              <a:solidFill>
                <a:schemeClr val="lt1"/>
              </a:solidFill>
              <a:latin typeface="Encode Sans Semi Condensed"/>
              <a:ea typeface="Encode Sans Semi Condensed"/>
              <a:cs typeface="Encode Sans Semi Condensed"/>
              <a:sym typeface="Encode Sans Semi Condensed"/>
            </a:endParaRPr>
          </a:p>
          <a:p>
            <a:pPr indent="0" lvl="0" marL="0" marR="0" rtl="0" algn="l">
              <a:lnSpc>
                <a:spcPct val="100000"/>
              </a:lnSpc>
              <a:spcBef>
                <a:spcPts val="600"/>
              </a:spcBef>
              <a:spcAft>
                <a:spcPts val="0"/>
              </a:spcAft>
              <a:buClr>
                <a:schemeClr val="dk1"/>
              </a:buClr>
              <a:buSzPts val="1100"/>
              <a:buFont typeface="Arial"/>
              <a:buNone/>
            </a:pPr>
            <a:r>
              <a:t/>
            </a:r>
            <a:endParaRPr b="0" i="0" sz="1400" u="none" cap="none" strike="noStrike">
              <a:solidFill>
                <a:schemeClr val="lt1"/>
              </a:solidFill>
              <a:latin typeface="Encode Sans Semi Condensed"/>
              <a:ea typeface="Encode Sans Semi Condensed"/>
              <a:cs typeface="Encode Sans Semi Condensed"/>
              <a:sym typeface="Encode Sans Semi Condensed"/>
            </a:endParaRPr>
          </a:p>
          <a:p>
            <a:pPr indent="0" lvl="0" marL="0" marR="0" rtl="0" algn="l">
              <a:lnSpc>
                <a:spcPct val="100000"/>
              </a:lnSpc>
              <a:spcBef>
                <a:spcPts val="600"/>
              </a:spcBef>
              <a:spcAft>
                <a:spcPts val="600"/>
              </a:spcAft>
              <a:buClr>
                <a:schemeClr val="dk1"/>
              </a:buClr>
              <a:buSzPts val="1100"/>
              <a:buFont typeface="Arial"/>
              <a:buNone/>
            </a:pPr>
            <a:r>
              <a:rPr b="1" i="0" lang="en-US" sz="2400" u="none" cap="none" strike="noStrike">
                <a:solidFill>
                  <a:schemeClr val="lt1"/>
                </a:solidFill>
                <a:latin typeface="Abel"/>
                <a:ea typeface="Abel"/>
                <a:cs typeface="Abel"/>
                <a:sym typeface="Abel"/>
              </a:rPr>
              <a:t>VARIABLES</a:t>
            </a:r>
            <a:endParaRPr b="0" i="0" sz="2400" u="none" cap="none" strike="noStrike">
              <a:solidFill>
                <a:schemeClr val="lt1"/>
              </a:solidFill>
              <a:latin typeface="Abel"/>
              <a:ea typeface="Abel"/>
              <a:cs typeface="Abel"/>
              <a:sym typeface="Abel"/>
            </a:endParaRPr>
          </a:p>
        </p:txBody>
      </p:sp>
      <p:sp>
        <p:nvSpPr>
          <p:cNvPr id="84" name="Google Shape;84;p3"/>
          <p:cNvSpPr/>
          <p:nvPr/>
        </p:nvSpPr>
        <p:spPr>
          <a:xfrm>
            <a:off x="4572000" y="2316715"/>
            <a:ext cx="4328713" cy="2672144"/>
          </a:xfrm>
          <a:prstGeom prst="rect">
            <a:avLst/>
          </a:prstGeom>
          <a:solidFill>
            <a:srgbClr val="001033">
              <a:alpha val="32941"/>
            </a:srgbClr>
          </a:solidFill>
          <a:ln cap="flat" cmpd="sng" w="9525">
            <a:solidFill>
              <a:srgbClr val="F2F2F2"/>
            </a:solidFill>
            <a:prstDash val="solid"/>
            <a:round/>
            <a:headEnd len="sm" w="sm" type="none"/>
            <a:tailEnd len="sm" w="sm" type="none"/>
          </a:ln>
        </p:spPr>
        <p:txBody>
          <a:bodyPr anchorCtr="0" anchor="b" bIns="91425" lIns="1371600"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b="1" i="0" lang="en-US" sz="2400" u="none" cap="none" strike="noStrike">
                <a:solidFill>
                  <a:schemeClr val="lt1"/>
                </a:solidFill>
                <a:latin typeface="Abel"/>
                <a:ea typeface="Abel"/>
                <a:cs typeface="Abel"/>
                <a:sym typeface="Abel"/>
              </a:rPr>
              <a:t>LIMITATIONS &amp; ASSUMPTIONS </a:t>
            </a:r>
            <a:endParaRPr b="0" i="0" sz="2400" u="none" cap="none" strike="noStrike">
              <a:solidFill>
                <a:schemeClr val="lt1"/>
              </a:solidFill>
              <a:latin typeface="Abel"/>
              <a:ea typeface="Abel"/>
              <a:cs typeface="Abel"/>
              <a:sym typeface="Abel"/>
            </a:endParaRPr>
          </a:p>
        </p:txBody>
      </p:sp>
      <p:sp>
        <p:nvSpPr>
          <p:cNvPr id="85" name="Google Shape;85;p3"/>
          <p:cNvSpPr/>
          <p:nvPr/>
        </p:nvSpPr>
        <p:spPr>
          <a:xfrm>
            <a:off x="3118882" y="837267"/>
            <a:ext cx="2581024" cy="2824154"/>
          </a:xfrm>
          <a:prstGeom prst="pie">
            <a:avLst>
              <a:gd fmla="val 10788866"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
          <p:cNvSpPr/>
          <p:nvPr/>
        </p:nvSpPr>
        <p:spPr>
          <a:xfrm rot="5400000">
            <a:off x="3159921" y="952005"/>
            <a:ext cx="2824156" cy="2581024"/>
          </a:xfrm>
          <a:prstGeom prst="pie">
            <a:avLst>
              <a:gd fmla="val 10788866"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
          <p:cNvSpPr/>
          <p:nvPr/>
        </p:nvSpPr>
        <p:spPr>
          <a:xfrm rot="10800000">
            <a:off x="3295342" y="1112535"/>
            <a:ext cx="2581024" cy="2408720"/>
          </a:xfrm>
          <a:prstGeom prst="pie">
            <a:avLst>
              <a:gd fmla="val 10788866"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
          <p:cNvSpPr/>
          <p:nvPr/>
        </p:nvSpPr>
        <p:spPr>
          <a:xfrm rot="-5400000">
            <a:off x="3205034" y="1031796"/>
            <a:ext cx="2408720" cy="2581024"/>
          </a:xfrm>
          <a:prstGeom prst="pie">
            <a:avLst>
              <a:gd fmla="val 10788866"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
          <p:cNvSpPr txBox="1"/>
          <p:nvPr/>
        </p:nvSpPr>
        <p:spPr>
          <a:xfrm>
            <a:off x="349594" y="904638"/>
            <a:ext cx="2931892"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bel"/>
                <a:ea typeface="Abel"/>
                <a:cs typeface="Abel"/>
                <a:sym typeface="Abel"/>
              </a:rPr>
              <a:t>Covid cases data</a:t>
            </a:r>
            <a:endParaRPr/>
          </a:p>
          <a:p>
            <a:pPr indent="-171450" lvl="0" marL="171450" marR="0" rtl="0" algn="l">
              <a:lnSpc>
                <a:spcPct val="100000"/>
              </a:lnSpc>
              <a:spcBef>
                <a:spcPts val="0"/>
              </a:spcBef>
              <a:spcAft>
                <a:spcPts val="0"/>
              </a:spcAft>
              <a:buClr>
                <a:schemeClr val="lt1"/>
              </a:buClr>
              <a:buSzPts val="1000"/>
              <a:buFont typeface="Arial"/>
              <a:buChar char="•"/>
            </a:pPr>
            <a:r>
              <a:rPr b="0" i="0" lang="en-US" sz="1000" u="none" cap="none" strike="noStrike">
                <a:solidFill>
                  <a:schemeClr val="lt1"/>
                </a:solidFill>
                <a:latin typeface="Abel"/>
                <a:ea typeface="Abel"/>
                <a:cs typeface="Abel"/>
                <a:sym typeface="Abel"/>
              </a:rPr>
              <a:t>Seade Foundation Statistics Agency of the State of Sao Paulo </a:t>
            </a:r>
            <a:r>
              <a:rPr b="0" baseline="30000" i="0" lang="en-US" sz="1000" u="none" cap="none" strike="noStrike">
                <a:solidFill>
                  <a:schemeClr val="lt1"/>
                </a:solidFill>
                <a:latin typeface="Abel"/>
                <a:ea typeface="Abel"/>
                <a:cs typeface="Abel"/>
                <a:sym typeface="Abel"/>
              </a:rPr>
              <a:t>[1]</a:t>
            </a:r>
            <a:endParaRPr b="0" i="0" sz="1000" u="none" cap="none" strike="noStrike">
              <a:solidFill>
                <a:schemeClr val="lt1"/>
              </a:solidFill>
              <a:latin typeface="Abel"/>
              <a:ea typeface="Abel"/>
              <a:cs typeface="Abel"/>
              <a:sym typeface="Abel"/>
            </a:endParaRPr>
          </a:p>
          <a:p>
            <a:pPr indent="-171450" lvl="0" marL="171450" marR="0" rtl="0" algn="l">
              <a:lnSpc>
                <a:spcPct val="100000"/>
              </a:lnSpc>
              <a:spcBef>
                <a:spcPts val="0"/>
              </a:spcBef>
              <a:spcAft>
                <a:spcPts val="0"/>
              </a:spcAft>
              <a:buClr>
                <a:schemeClr val="lt1"/>
              </a:buClr>
              <a:buSzPts val="1000"/>
              <a:buFont typeface="Arial"/>
              <a:buChar char="•"/>
            </a:pPr>
            <a:r>
              <a:rPr b="0" i="0" lang="en-US" sz="1000" u="none" cap="none" strike="noStrike">
                <a:solidFill>
                  <a:schemeClr val="lt1"/>
                </a:solidFill>
                <a:latin typeface="Abel"/>
                <a:ea typeface="Abel"/>
                <a:cs typeface="Abel"/>
                <a:sym typeface="Abel"/>
              </a:rPr>
              <a:t>NYC Department of Health and Mental Hygiene</a:t>
            </a:r>
            <a:r>
              <a:rPr b="0" baseline="30000" i="0" lang="en-US" sz="1000" u="none" cap="none" strike="noStrike">
                <a:solidFill>
                  <a:schemeClr val="lt1"/>
                </a:solidFill>
                <a:latin typeface="Abel"/>
                <a:ea typeface="Abel"/>
                <a:cs typeface="Abel"/>
                <a:sym typeface="Abel"/>
              </a:rPr>
              <a:t> [2]</a:t>
            </a:r>
            <a:endParaRPr b="0" i="0" sz="1000" u="none" cap="none" strike="noStrike">
              <a:solidFill>
                <a:schemeClr val="lt1"/>
              </a:solidFill>
              <a:latin typeface="Abel"/>
              <a:ea typeface="Abel"/>
              <a:cs typeface="Abel"/>
              <a:sym typeface="Abel"/>
            </a:endParaRPr>
          </a:p>
        </p:txBody>
      </p:sp>
      <p:sp>
        <p:nvSpPr>
          <p:cNvPr id="90" name="Google Shape;90;p3"/>
          <p:cNvSpPr txBox="1"/>
          <p:nvPr/>
        </p:nvSpPr>
        <p:spPr>
          <a:xfrm>
            <a:off x="374400" y="1711407"/>
            <a:ext cx="371926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bel"/>
                <a:ea typeface="Abel"/>
                <a:cs typeface="Abel"/>
                <a:sym typeface="Abel"/>
              </a:rPr>
              <a:t>Weather data</a:t>
            </a:r>
            <a:endParaRPr/>
          </a:p>
          <a:p>
            <a:pPr indent="-171450" lvl="0" marL="171450" marR="0" rtl="0" algn="l">
              <a:lnSpc>
                <a:spcPct val="100000"/>
              </a:lnSpc>
              <a:spcBef>
                <a:spcPts val="0"/>
              </a:spcBef>
              <a:spcAft>
                <a:spcPts val="0"/>
              </a:spcAft>
              <a:buClr>
                <a:schemeClr val="lt1"/>
              </a:buClr>
              <a:buSzPts val="1000"/>
              <a:buFont typeface="Arial"/>
              <a:buChar char="•"/>
            </a:pPr>
            <a:r>
              <a:rPr b="0" i="0" lang="en-US" sz="1000" u="none" cap="none" strike="noStrike">
                <a:solidFill>
                  <a:schemeClr val="lt1"/>
                </a:solidFill>
                <a:latin typeface="Abel"/>
                <a:ea typeface="Abel"/>
                <a:cs typeface="Abel"/>
                <a:sym typeface="Abel"/>
              </a:rPr>
              <a:t>OpenWeatherMap</a:t>
            </a:r>
            <a:r>
              <a:rPr b="0" baseline="30000" i="0" lang="en-US" sz="1000" u="none" cap="none" strike="noStrike">
                <a:solidFill>
                  <a:schemeClr val="lt1"/>
                </a:solidFill>
                <a:latin typeface="Abel"/>
                <a:ea typeface="Abel"/>
                <a:cs typeface="Abel"/>
                <a:sym typeface="Abel"/>
              </a:rPr>
              <a:t>[3]</a:t>
            </a:r>
            <a:endParaRPr/>
          </a:p>
        </p:txBody>
      </p:sp>
      <p:sp>
        <p:nvSpPr>
          <p:cNvPr id="91" name="Google Shape;91;p3"/>
          <p:cNvSpPr txBox="1"/>
          <p:nvPr/>
        </p:nvSpPr>
        <p:spPr>
          <a:xfrm>
            <a:off x="307330" y="2357544"/>
            <a:ext cx="2849297"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bel"/>
                <a:ea typeface="Abel"/>
                <a:cs typeface="Abel"/>
                <a:sym typeface="Abel"/>
              </a:rPr>
              <a:t>Target</a:t>
            </a:r>
            <a:endParaRPr/>
          </a:p>
          <a:p>
            <a:pPr indent="-171450" lvl="0" marL="171450" marR="0" rtl="0" algn="l">
              <a:lnSpc>
                <a:spcPct val="100000"/>
              </a:lnSpc>
              <a:spcBef>
                <a:spcPts val="0"/>
              </a:spcBef>
              <a:spcAft>
                <a:spcPts val="0"/>
              </a:spcAft>
              <a:buClr>
                <a:schemeClr val="lt1"/>
              </a:buClr>
              <a:buSzPts val="1000"/>
              <a:buFont typeface="Arial"/>
              <a:buChar char="•"/>
            </a:pPr>
            <a:r>
              <a:rPr b="0" i="0" lang="en-US" sz="1000" u="none" cap="none" strike="noStrike">
                <a:solidFill>
                  <a:schemeClr val="lt1"/>
                </a:solidFill>
                <a:latin typeface="Abel"/>
                <a:ea typeface="Abel"/>
                <a:cs typeface="Abel"/>
                <a:sym typeface="Abel"/>
              </a:rPr>
              <a:t>mavg_7day_per_100k_new_cases </a:t>
            </a:r>
            <a:br>
              <a:rPr b="0" i="0" lang="en-US" sz="1000" u="none" cap="none" strike="noStrike">
                <a:solidFill>
                  <a:schemeClr val="lt1"/>
                </a:solidFill>
                <a:latin typeface="Abel"/>
                <a:ea typeface="Abel"/>
                <a:cs typeface="Abel"/>
                <a:sym typeface="Abel"/>
              </a:rPr>
            </a:br>
            <a:r>
              <a:rPr b="0" i="0" lang="en-US" sz="1000" u="none" cap="none" strike="noStrike">
                <a:solidFill>
                  <a:schemeClr val="lt1"/>
                </a:solidFill>
                <a:latin typeface="Abel"/>
                <a:ea typeface="Abel"/>
                <a:cs typeface="Abel"/>
                <a:sym typeface="Abel"/>
              </a:rPr>
              <a:t>(7 days moving average of  covid19 new cases for the city) </a:t>
            </a:r>
            <a:endParaRPr/>
          </a:p>
        </p:txBody>
      </p:sp>
      <p:sp>
        <p:nvSpPr>
          <p:cNvPr id="92" name="Google Shape;92;p3"/>
          <p:cNvSpPr txBox="1"/>
          <p:nvPr/>
        </p:nvSpPr>
        <p:spPr>
          <a:xfrm>
            <a:off x="5940542" y="777832"/>
            <a:ext cx="28539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bel"/>
                <a:ea typeface="Abel"/>
                <a:cs typeface="Abel"/>
                <a:sym typeface="Abel"/>
              </a:rPr>
              <a:t>Limited to 2 cities</a:t>
            </a:r>
            <a:endParaRPr/>
          </a:p>
          <a:p>
            <a:pPr indent="-171450" lvl="0" marL="171450" marR="0" rtl="0" algn="l">
              <a:lnSpc>
                <a:spcPct val="100000"/>
              </a:lnSpc>
              <a:spcBef>
                <a:spcPts val="0"/>
              </a:spcBef>
              <a:spcAft>
                <a:spcPts val="0"/>
              </a:spcAft>
              <a:buClr>
                <a:schemeClr val="lt1"/>
              </a:buClr>
              <a:buSzPts val="1000"/>
              <a:buFont typeface="Arial"/>
              <a:buChar char="•"/>
            </a:pPr>
            <a:r>
              <a:rPr b="0" i="0" lang="en-US" sz="1000" u="none" cap="none" strike="noStrike">
                <a:solidFill>
                  <a:schemeClr val="lt1"/>
                </a:solidFill>
                <a:latin typeface="Abel"/>
                <a:ea typeface="Abel"/>
                <a:cs typeface="Abel"/>
                <a:sym typeface="Abel"/>
              </a:rPr>
              <a:t>New York</a:t>
            </a:r>
            <a:endParaRPr/>
          </a:p>
          <a:p>
            <a:pPr indent="-171450" lvl="0" marL="171450" marR="0" rtl="0" algn="l">
              <a:lnSpc>
                <a:spcPct val="100000"/>
              </a:lnSpc>
              <a:spcBef>
                <a:spcPts val="0"/>
              </a:spcBef>
              <a:spcAft>
                <a:spcPts val="0"/>
              </a:spcAft>
              <a:buClr>
                <a:schemeClr val="lt1"/>
              </a:buClr>
              <a:buSzPts val="1000"/>
              <a:buFont typeface="Arial"/>
              <a:buChar char="•"/>
            </a:pPr>
            <a:r>
              <a:rPr b="0" i="0" lang="en-US" sz="1000" u="none" cap="none" strike="noStrike">
                <a:solidFill>
                  <a:schemeClr val="lt1"/>
                </a:solidFill>
                <a:latin typeface="Abel"/>
                <a:ea typeface="Abel"/>
                <a:cs typeface="Abel"/>
                <a:sym typeface="Abel"/>
              </a:rPr>
              <a:t>Sao Paulo</a:t>
            </a:r>
            <a:endParaRPr/>
          </a:p>
          <a:p>
            <a:pPr indent="0" lvl="0" marL="0" marR="0" rtl="0" algn="l">
              <a:lnSpc>
                <a:spcPct val="100000"/>
              </a:lnSpc>
              <a:spcBef>
                <a:spcPts val="0"/>
              </a:spcBef>
              <a:spcAft>
                <a:spcPts val="0"/>
              </a:spcAft>
              <a:buNone/>
            </a:pPr>
            <a:r>
              <a:t/>
            </a:r>
            <a:endParaRPr b="0" i="0" sz="1000" u="none" cap="none" strike="noStrike">
              <a:solidFill>
                <a:schemeClr val="lt1"/>
              </a:solidFill>
              <a:latin typeface="Abel"/>
              <a:ea typeface="Abel"/>
              <a:cs typeface="Abel"/>
              <a:sym typeface="Abel"/>
            </a:endParaRPr>
          </a:p>
          <a:p>
            <a:pPr indent="0" lvl="0" marL="0" marR="0" rtl="0" algn="l">
              <a:lnSpc>
                <a:spcPct val="100000"/>
              </a:lnSpc>
              <a:spcBef>
                <a:spcPts val="0"/>
              </a:spcBef>
              <a:spcAft>
                <a:spcPts val="0"/>
              </a:spcAft>
              <a:buNone/>
            </a:pPr>
            <a:r>
              <a:t/>
            </a:r>
            <a:endParaRPr b="0" i="0" sz="1000" u="none" cap="none" strike="noStrike">
              <a:solidFill>
                <a:schemeClr val="lt1"/>
              </a:solidFill>
              <a:latin typeface="Abel"/>
              <a:ea typeface="Abel"/>
              <a:cs typeface="Abel"/>
              <a:sym typeface="Abel"/>
            </a:endParaRPr>
          </a:p>
          <a:p>
            <a:pPr indent="0" lvl="0" marL="0" marR="0" rtl="0" algn="l">
              <a:lnSpc>
                <a:spcPct val="100000"/>
              </a:lnSpc>
              <a:spcBef>
                <a:spcPts val="0"/>
              </a:spcBef>
              <a:spcAft>
                <a:spcPts val="0"/>
              </a:spcAft>
              <a:buNone/>
            </a:pPr>
            <a:r>
              <a:rPr b="0" i="0" lang="en-US" sz="1000" u="none" cap="none" strike="noStrike">
                <a:solidFill>
                  <a:schemeClr val="lt1"/>
                </a:solidFill>
                <a:latin typeface="Abel"/>
                <a:ea typeface="Abel"/>
                <a:cs typeface="Abel"/>
                <a:sym typeface="Abel"/>
              </a:rPr>
              <a:t>Cities </a:t>
            </a:r>
            <a:r>
              <a:rPr lang="en-US" sz="1000">
                <a:solidFill>
                  <a:schemeClr val="lt1"/>
                </a:solidFill>
                <a:latin typeface="Abel"/>
                <a:ea typeface="Abel"/>
                <a:cs typeface="Abel"/>
                <a:sym typeface="Abel"/>
              </a:rPr>
              <a:t>were</a:t>
            </a:r>
            <a:r>
              <a:rPr b="0" i="0" lang="en-US" sz="1000" u="none" cap="none" strike="noStrike">
                <a:solidFill>
                  <a:schemeClr val="lt1"/>
                </a:solidFill>
                <a:latin typeface="Abel"/>
                <a:ea typeface="Abel"/>
                <a:cs typeface="Abel"/>
                <a:sym typeface="Abel"/>
              </a:rPr>
              <a:t> selected based on similar population per 100,000, covid cases, weather differences and  covid response.</a:t>
            </a:r>
            <a:endParaRPr b="0" i="0" sz="1000" u="none" cap="none" strike="noStrike">
              <a:solidFill>
                <a:schemeClr val="lt1"/>
              </a:solidFill>
              <a:latin typeface="Abel"/>
              <a:ea typeface="Abel"/>
              <a:cs typeface="Abel"/>
              <a:sym typeface="Abel"/>
            </a:endParaRPr>
          </a:p>
        </p:txBody>
      </p:sp>
      <p:sp>
        <p:nvSpPr>
          <p:cNvPr id="93" name="Google Shape;93;p3"/>
          <p:cNvSpPr txBox="1"/>
          <p:nvPr/>
        </p:nvSpPr>
        <p:spPr>
          <a:xfrm>
            <a:off x="307330" y="3235185"/>
            <a:ext cx="3694587" cy="123110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bel"/>
                <a:ea typeface="Abel"/>
                <a:cs typeface="Abel"/>
                <a:sym typeface="Abel"/>
              </a:rPr>
              <a:t>Weather data</a:t>
            </a:r>
            <a:endParaRPr/>
          </a:p>
          <a:p>
            <a:pPr indent="-171450" lvl="0" marL="171450" marR="0" rtl="0" algn="l">
              <a:lnSpc>
                <a:spcPct val="100000"/>
              </a:lnSpc>
              <a:spcBef>
                <a:spcPts val="0"/>
              </a:spcBef>
              <a:spcAft>
                <a:spcPts val="0"/>
              </a:spcAft>
              <a:buClr>
                <a:schemeClr val="lt1"/>
              </a:buClr>
              <a:buSzPts val="1000"/>
              <a:buFont typeface="Arial"/>
              <a:buChar char="•"/>
            </a:pPr>
            <a:r>
              <a:rPr b="0" i="0" lang="en-US" sz="1000" u="none" cap="none" strike="noStrike">
                <a:solidFill>
                  <a:schemeClr val="lt1"/>
                </a:solidFill>
                <a:latin typeface="Abel"/>
                <a:ea typeface="Abel"/>
                <a:cs typeface="Abel"/>
                <a:sym typeface="Abel"/>
              </a:rPr>
              <a:t>mavg_15_temp </a:t>
            </a:r>
            <a:br>
              <a:rPr b="0" i="0" lang="en-US" sz="1000" u="none" cap="none" strike="noStrike">
                <a:solidFill>
                  <a:schemeClr val="lt1"/>
                </a:solidFill>
                <a:latin typeface="Abel"/>
                <a:ea typeface="Abel"/>
                <a:cs typeface="Abel"/>
                <a:sym typeface="Abel"/>
              </a:rPr>
            </a:br>
            <a:r>
              <a:rPr b="0" i="0" lang="en-US" sz="1000" u="none" cap="none" strike="noStrike">
                <a:solidFill>
                  <a:schemeClr val="lt1"/>
                </a:solidFill>
                <a:latin typeface="Abel"/>
                <a:ea typeface="Abel"/>
                <a:cs typeface="Abel"/>
                <a:sym typeface="Abel"/>
              </a:rPr>
              <a:t>(15 days moving average of temperature for the city)</a:t>
            </a:r>
            <a:br>
              <a:rPr b="0" i="0" lang="en-US" sz="1000" u="none" cap="none" strike="noStrike">
                <a:solidFill>
                  <a:schemeClr val="lt1"/>
                </a:solidFill>
                <a:latin typeface="Abel"/>
                <a:ea typeface="Abel"/>
                <a:cs typeface="Abel"/>
                <a:sym typeface="Abel"/>
              </a:rPr>
            </a:br>
            <a:endParaRPr b="0" i="0" sz="1000" u="none" cap="none" strike="noStrike">
              <a:solidFill>
                <a:schemeClr val="lt1"/>
              </a:solidFill>
              <a:latin typeface="Abel"/>
              <a:ea typeface="Abel"/>
              <a:cs typeface="Abel"/>
              <a:sym typeface="Abel"/>
            </a:endParaRPr>
          </a:p>
          <a:p>
            <a:pPr indent="-171450" lvl="0" marL="171450" marR="0" rtl="0" algn="l">
              <a:lnSpc>
                <a:spcPct val="100000"/>
              </a:lnSpc>
              <a:spcBef>
                <a:spcPts val="0"/>
              </a:spcBef>
              <a:spcAft>
                <a:spcPts val="0"/>
              </a:spcAft>
              <a:buClr>
                <a:schemeClr val="lt1"/>
              </a:buClr>
              <a:buSzPts val="1000"/>
              <a:buFont typeface="Arial"/>
              <a:buChar char="•"/>
            </a:pPr>
            <a:r>
              <a:rPr b="0" i="0" lang="en-US" sz="1000" u="none" cap="none" strike="noStrike">
                <a:solidFill>
                  <a:schemeClr val="lt1"/>
                </a:solidFill>
                <a:latin typeface="Abel"/>
                <a:ea typeface="Abel"/>
                <a:cs typeface="Abel"/>
                <a:sym typeface="Abel"/>
              </a:rPr>
              <a:t>mavg_15_humidity </a:t>
            </a:r>
            <a:br>
              <a:rPr b="0" i="0" lang="en-US" sz="1000" u="none" cap="none" strike="noStrike">
                <a:solidFill>
                  <a:schemeClr val="lt1"/>
                </a:solidFill>
                <a:latin typeface="Abel"/>
                <a:ea typeface="Abel"/>
                <a:cs typeface="Abel"/>
                <a:sym typeface="Abel"/>
              </a:rPr>
            </a:br>
            <a:r>
              <a:rPr b="0" i="0" lang="en-US" sz="1000" u="none" cap="none" strike="noStrike">
                <a:solidFill>
                  <a:schemeClr val="lt1"/>
                </a:solidFill>
                <a:latin typeface="Abel"/>
                <a:ea typeface="Abel"/>
                <a:cs typeface="Abel"/>
                <a:sym typeface="Abel"/>
              </a:rPr>
              <a:t>(15 days moving average of humidity for the city)</a:t>
            </a:r>
            <a:endParaRPr/>
          </a:p>
          <a:p>
            <a:pPr indent="-107950" lvl="0" marL="171450" marR="0" rtl="0" algn="l">
              <a:lnSpc>
                <a:spcPct val="100000"/>
              </a:lnSpc>
              <a:spcBef>
                <a:spcPts val="0"/>
              </a:spcBef>
              <a:spcAft>
                <a:spcPts val="0"/>
              </a:spcAft>
              <a:buClr>
                <a:schemeClr val="lt1"/>
              </a:buClr>
              <a:buSzPts val="1000"/>
              <a:buFont typeface="Arial"/>
              <a:buNone/>
            </a:pPr>
            <a:r>
              <a:t/>
            </a:r>
            <a:endParaRPr b="0" i="0" sz="1000" u="none" cap="none" strike="noStrike">
              <a:solidFill>
                <a:schemeClr val="lt1"/>
              </a:solidFill>
              <a:latin typeface="Abel"/>
              <a:ea typeface="Abel"/>
              <a:cs typeface="Abel"/>
              <a:sym typeface="Abel"/>
            </a:endParaRPr>
          </a:p>
        </p:txBody>
      </p:sp>
      <p:sp>
        <p:nvSpPr>
          <p:cNvPr id="94" name="Google Shape;94;p3"/>
          <p:cNvSpPr txBox="1"/>
          <p:nvPr/>
        </p:nvSpPr>
        <p:spPr>
          <a:xfrm>
            <a:off x="5773974" y="2412055"/>
            <a:ext cx="3126600" cy="1477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chemeClr val="lt1"/>
                </a:solidFill>
                <a:latin typeface="Abel"/>
                <a:ea typeface="Abel"/>
                <a:cs typeface="Abel"/>
                <a:sym typeface="Abel"/>
              </a:rPr>
              <a:t>Standalone Study </a:t>
            </a:r>
            <a:br>
              <a:rPr b="0" i="0" lang="en-US" sz="1200" u="none" cap="none" strike="noStrike">
                <a:solidFill>
                  <a:schemeClr val="lt1"/>
                </a:solidFill>
                <a:latin typeface="Abel"/>
                <a:ea typeface="Abel"/>
                <a:cs typeface="Abel"/>
                <a:sym typeface="Abel"/>
              </a:rPr>
            </a:br>
            <a:r>
              <a:rPr b="0" i="0" lang="en-US" sz="1100" u="none" cap="none" strike="noStrike">
                <a:solidFill>
                  <a:schemeClr val="lt1"/>
                </a:solidFill>
                <a:latin typeface="Abel"/>
                <a:ea typeface="Abel"/>
                <a:cs typeface="Abel"/>
                <a:sym typeface="Abel"/>
              </a:rPr>
              <a:t>(Considers all other parameters were constant like testing, lockdowns, vaccinations, etc.)</a:t>
            </a:r>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bel"/>
              <a:ea typeface="Abel"/>
              <a:cs typeface="Abel"/>
              <a:sym typeface="Abel"/>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chemeClr val="lt1"/>
                </a:solidFill>
                <a:latin typeface="Abel"/>
                <a:ea typeface="Abel"/>
                <a:cs typeface="Abel"/>
                <a:sym typeface="Abel"/>
              </a:rPr>
              <a:t>Integrity of data sources </a:t>
            </a:r>
            <a:br>
              <a:rPr b="0" i="0" lang="en-US" sz="1200" u="none" cap="none" strike="noStrike">
                <a:solidFill>
                  <a:schemeClr val="lt1"/>
                </a:solidFill>
                <a:latin typeface="Abel"/>
                <a:ea typeface="Abel"/>
                <a:cs typeface="Abel"/>
                <a:sym typeface="Abel"/>
              </a:rPr>
            </a:br>
            <a:r>
              <a:rPr b="0" i="0" lang="en-US" sz="1100" u="none" cap="none" strike="noStrike">
                <a:solidFill>
                  <a:schemeClr val="lt1"/>
                </a:solidFill>
                <a:latin typeface="Abel"/>
                <a:ea typeface="Abel"/>
                <a:cs typeface="Abel"/>
                <a:sym typeface="Abel"/>
              </a:rPr>
              <a:t>(Data collection and reporting w</a:t>
            </a:r>
            <a:r>
              <a:rPr lang="en-US" sz="1100">
                <a:solidFill>
                  <a:schemeClr val="lt1"/>
                </a:solidFill>
                <a:latin typeface="Abel"/>
                <a:ea typeface="Abel"/>
                <a:cs typeface="Abel"/>
                <a:sym typeface="Abel"/>
              </a:rPr>
              <a:t>ere</a:t>
            </a:r>
            <a:r>
              <a:rPr b="0" i="0" lang="en-US" sz="1100" u="none" cap="none" strike="noStrike">
                <a:solidFill>
                  <a:schemeClr val="lt1"/>
                </a:solidFill>
                <a:latin typeface="Abel"/>
                <a:ea typeface="Abel"/>
                <a:cs typeface="Abel"/>
                <a:sym typeface="Abel"/>
              </a:rPr>
              <a:t> reliable and neutral)</a:t>
            </a:r>
            <a:endParaRPr/>
          </a:p>
          <a:p>
            <a:pPr indent="-107950" lvl="0" marL="171450" marR="0" rtl="0" algn="l">
              <a:lnSpc>
                <a:spcPct val="100000"/>
              </a:lnSpc>
              <a:spcBef>
                <a:spcPts val="0"/>
              </a:spcBef>
              <a:spcAft>
                <a:spcPts val="0"/>
              </a:spcAft>
              <a:buClr>
                <a:schemeClr val="lt1"/>
              </a:buClr>
              <a:buSzPts val="1000"/>
              <a:buFont typeface="Arial"/>
              <a:buNone/>
            </a:pPr>
            <a:r>
              <a:t/>
            </a:r>
            <a:endParaRPr b="0" i="0" sz="1000" u="none" cap="none" strike="noStrike">
              <a:solidFill>
                <a:schemeClr val="lt1"/>
              </a:solidFill>
              <a:latin typeface="Abel"/>
              <a:ea typeface="Abel"/>
              <a:cs typeface="Abel"/>
              <a:sym typeface="Abel"/>
            </a:endParaRPr>
          </a:p>
        </p:txBody>
      </p:sp>
      <p:grpSp>
        <p:nvGrpSpPr>
          <p:cNvPr descr="{&quot;Key&quot;:&quot;POWER_USER_SHAPE_ICON&quot;,&quot;Value&quot;:&quot;POWER_USER_SHAPE_ICON_STYLE_1&quot;}" id="95" name="Google Shape;95;p3"/>
          <p:cNvGrpSpPr/>
          <p:nvPr/>
        </p:nvGrpSpPr>
        <p:grpSpPr>
          <a:xfrm>
            <a:off x="3514366" y="1474841"/>
            <a:ext cx="792437" cy="671059"/>
            <a:chOff x="2879725" y="4430713"/>
            <a:chExt cx="901701" cy="763587"/>
          </a:xfrm>
        </p:grpSpPr>
        <p:sp>
          <p:nvSpPr>
            <p:cNvPr id="96" name="Google Shape;96;p3"/>
            <p:cNvSpPr/>
            <p:nvPr/>
          </p:nvSpPr>
          <p:spPr>
            <a:xfrm>
              <a:off x="3532188" y="4525963"/>
              <a:ext cx="79375" cy="136525"/>
            </a:xfrm>
            <a:custGeom>
              <a:rect b="b" l="l" r="r" t="t"/>
              <a:pathLst>
                <a:path extrusionOk="0" h="192" w="113">
                  <a:moveTo>
                    <a:pt x="79" y="192"/>
                  </a:moveTo>
                  <a:lnTo>
                    <a:pt x="79" y="108"/>
                  </a:lnTo>
                  <a:cubicBezTo>
                    <a:pt x="100" y="100"/>
                    <a:pt x="113" y="79"/>
                    <a:pt x="113" y="57"/>
                  </a:cubicBezTo>
                  <a:cubicBezTo>
                    <a:pt x="113" y="26"/>
                    <a:pt x="88" y="0"/>
                    <a:pt x="57" y="0"/>
                  </a:cubicBezTo>
                  <a:cubicBezTo>
                    <a:pt x="26" y="0"/>
                    <a:pt x="0" y="26"/>
                    <a:pt x="0" y="57"/>
                  </a:cubicBezTo>
                  <a:cubicBezTo>
                    <a:pt x="0" y="79"/>
                    <a:pt x="14" y="100"/>
                    <a:pt x="34" y="108"/>
                  </a:cubicBezTo>
                  <a:lnTo>
                    <a:pt x="34" y="169"/>
                  </a:lnTo>
                  <a:cubicBezTo>
                    <a:pt x="51" y="176"/>
                    <a:pt x="66" y="184"/>
                    <a:pt x="79" y="192"/>
                  </a:cubicBezTo>
                  <a:close/>
                </a:path>
              </a:pathLst>
            </a:custGeom>
            <a:solidFill>
              <a:srgbClr val="AEEEF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 name="Google Shape;97;p3"/>
            <p:cNvSpPr/>
            <p:nvPr/>
          </p:nvSpPr>
          <p:spPr>
            <a:xfrm>
              <a:off x="3235325" y="4430713"/>
              <a:ext cx="517525" cy="319088"/>
            </a:xfrm>
            <a:custGeom>
              <a:rect b="b" l="l" r="r" t="t"/>
              <a:pathLst>
                <a:path extrusionOk="0" h="449" w="728">
                  <a:moveTo>
                    <a:pt x="655" y="407"/>
                  </a:moveTo>
                  <a:cubicBezTo>
                    <a:pt x="637" y="407"/>
                    <a:pt x="624" y="393"/>
                    <a:pt x="624" y="376"/>
                  </a:cubicBezTo>
                  <a:cubicBezTo>
                    <a:pt x="624" y="359"/>
                    <a:pt x="637" y="345"/>
                    <a:pt x="655" y="345"/>
                  </a:cubicBezTo>
                  <a:cubicBezTo>
                    <a:pt x="672" y="345"/>
                    <a:pt x="685" y="359"/>
                    <a:pt x="685" y="376"/>
                  </a:cubicBezTo>
                  <a:cubicBezTo>
                    <a:pt x="685" y="393"/>
                    <a:pt x="672" y="407"/>
                    <a:pt x="655" y="407"/>
                  </a:cubicBezTo>
                  <a:close/>
                  <a:moveTo>
                    <a:pt x="74" y="42"/>
                  </a:moveTo>
                  <a:cubicBezTo>
                    <a:pt x="91" y="42"/>
                    <a:pt x="105" y="56"/>
                    <a:pt x="105" y="73"/>
                  </a:cubicBezTo>
                  <a:cubicBezTo>
                    <a:pt x="105" y="90"/>
                    <a:pt x="91" y="104"/>
                    <a:pt x="74" y="104"/>
                  </a:cubicBezTo>
                  <a:cubicBezTo>
                    <a:pt x="57" y="104"/>
                    <a:pt x="43" y="90"/>
                    <a:pt x="43" y="73"/>
                  </a:cubicBezTo>
                  <a:cubicBezTo>
                    <a:pt x="43" y="56"/>
                    <a:pt x="57" y="42"/>
                    <a:pt x="74" y="42"/>
                  </a:cubicBezTo>
                  <a:close/>
                  <a:moveTo>
                    <a:pt x="74" y="147"/>
                  </a:moveTo>
                  <a:cubicBezTo>
                    <a:pt x="105" y="147"/>
                    <a:pt x="133" y="127"/>
                    <a:pt x="143" y="98"/>
                  </a:cubicBezTo>
                  <a:lnTo>
                    <a:pt x="632" y="98"/>
                  </a:lnTo>
                  <a:lnTo>
                    <a:pt x="632" y="306"/>
                  </a:lnTo>
                  <a:cubicBezTo>
                    <a:pt x="602" y="315"/>
                    <a:pt x="581" y="344"/>
                    <a:pt x="581" y="376"/>
                  </a:cubicBezTo>
                  <a:cubicBezTo>
                    <a:pt x="581" y="416"/>
                    <a:pt x="614" y="449"/>
                    <a:pt x="655" y="449"/>
                  </a:cubicBezTo>
                  <a:cubicBezTo>
                    <a:pt x="695" y="449"/>
                    <a:pt x="728" y="416"/>
                    <a:pt x="728" y="376"/>
                  </a:cubicBezTo>
                  <a:cubicBezTo>
                    <a:pt x="728" y="344"/>
                    <a:pt x="707" y="315"/>
                    <a:pt x="677" y="306"/>
                  </a:cubicBezTo>
                  <a:lnTo>
                    <a:pt x="677" y="75"/>
                  </a:lnTo>
                  <a:cubicBezTo>
                    <a:pt x="677" y="63"/>
                    <a:pt x="667" y="53"/>
                    <a:pt x="655" y="53"/>
                  </a:cubicBezTo>
                  <a:lnTo>
                    <a:pt x="145" y="53"/>
                  </a:lnTo>
                  <a:cubicBezTo>
                    <a:pt x="135" y="21"/>
                    <a:pt x="107" y="0"/>
                    <a:pt x="74" y="0"/>
                  </a:cubicBezTo>
                  <a:cubicBezTo>
                    <a:pt x="33" y="0"/>
                    <a:pt x="0" y="33"/>
                    <a:pt x="0" y="73"/>
                  </a:cubicBezTo>
                  <a:cubicBezTo>
                    <a:pt x="0" y="114"/>
                    <a:pt x="33" y="147"/>
                    <a:pt x="74" y="147"/>
                  </a:cubicBezTo>
                </a:path>
              </a:pathLst>
            </a:custGeom>
            <a:solidFill>
              <a:srgbClr val="AEEEF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 name="Google Shape;98;p3"/>
            <p:cNvSpPr/>
            <p:nvPr/>
          </p:nvSpPr>
          <p:spPr>
            <a:xfrm>
              <a:off x="3284538" y="4525963"/>
              <a:ext cx="190500" cy="106363"/>
            </a:xfrm>
            <a:custGeom>
              <a:rect b="b" l="l" r="r" t="t"/>
              <a:pathLst>
                <a:path extrusionOk="0" h="148" w="268">
                  <a:moveTo>
                    <a:pt x="194" y="43"/>
                  </a:moveTo>
                  <a:cubicBezTo>
                    <a:pt x="211" y="43"/>
                    <a:pt x="225" y="57"/>
                    <a:pt x="225" y="74"/>
                  </a:cubicBezTo>
                  <a:cubicBezTo>
                    <a:pt x="225" y="91"/>
                    <a:pt x="211" y="105"/>
                    <a:pt x="194" y="105"/>
                  </a:cubicBezTo>
                  <a:cubicBezTo>
                    <a:pt x="177" y="105"/>
                    <a:pt x="163" y="91"/>
                    <a:pt x="163" y="74"/>
                  </a:cubicBezTo>
                  <a:cubicBezTo>
                    <a:pt x="163" y="57"/>
                    <a:pt x="177" y="43"/>
                    <a:pt x="194" y="43"/>
                  </a:cubicBezTo>
                  <a:close/>
                  <a:moveTo>
                    <a:pt x="45" y="140"/>
                  </a:moveTo>
                  <a:lnTo>
                    <a:pt x="45" y="97"/>
                  </a:lnTo>
                  <a:lnTo>
                    <a:pt x="124" y="97"/>
                  </a:lnTo>
                  <a:cubicBezTo>
                    <a:pt x="134" y="127"/>
                    <a:pt x="162" y="148"/>
                    <a:pt x="194" y="148"/>
                  </a:cubicBezTo>
                  <a:cubicBezTo>
                    <a:pt x="235" y="148"/>
                    <a:pt x="268" y="115"/>
                    <a:pt x="268" y="74"/>
                  </a:cubicBezTo>
                  <a:cubicBezTo>
                    <a:pt x="268" y="34"/>
                    <a:pt x="235" y="0"/>
                    <a:pt x="194" y="0"/>
                  </a:cubicBezTo>
                  <a:cubicBezTo>
                    <a:pt x="162" y="0"/>
                    <a:pt x="134" y="21"/>
                    <a:pt x="124" y="52"/>
                  </a:cubicBezTo>
                  <a:lnTo>
                    <a:pt x="23" y="52"/>
                  </a:lnTo>
                  <a:cubicBezTo>
                    <a:pt x="10" y="52"/>
                    <a:pt x="0" y="62"/>
                    <a:pt x="0" y="74"/>
                  </a:cubicBezTo>
                  <a:lnTo>
                    <a:pt x="0" y="126"/>
                  </a:lnTo>
                  <a:cubicBezTo>
                    <a:pt x="16" y="130"/>
                    <a:pt x="31" y="134"/>
                    <a:pt x="45" y="140"/>
                  </a:cubicBezTo>
                  <a:close/>
                </a:path>
              </a:pathLst>
            </a:custGeom>
            <a:solidFill>
              <a:srgbClr val="AEEEF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 name="Google Shape;99;p3"/>
            <p:cNvSpPr/>
            <p:nvPr/>
          </p:nvSpPr>
          <p:spPr>
            <a:xfrm>
              <a:off x="3162300" y="4754563"/>
              <a:ext cx="179388" cy="225425"/>
            </a:xfrm>
            <a:custGeom>
              <a:rect b="b" l="l" r="r" t="t"/>
              <a:pathLst>
                <a:path extrusionOk="0" h="317" w="252">
                  <a:moveTo>
                    <a:pt x="0" y="214"/>
                  </a:moveTo>
                  <a:cubicBezTo>
                    <a:pt x="0" y="245"/>
                    <a:pt x="7" y="273"/>
                    <a:pt x="18" y="300"/>
                  </a:cubicBezTo>
                  <a:cubicBezTo>
                    <a:pt x="44" y="313"/>
                    <a:pt x="81" y="317"/>
                    <a:pt x="98" y="315"/>
                  </a:cubicBezTo>
                  <a:cubicBezTo>
                    <a:pt x="75" y="288"/>
                    <a:pt x="61" y="253"/>
                    <a:pt x="61" y="214"/>
                  </a:cubicBezTo>
                  <a:cubicBezTo>
                    <a:pt x="61" y="129"/>
                    <a:pt x="130" y="60"/>
                    <a:pt x="215" y="60"/>
                  </a:cubicBezTo>
                  <a:cubicBezTo>
                    <a:pt x="231" y="60"/>
                    <a:pt x="244" y="62"/>
                    <a:pt x="252" y="64"/>
                  </a:cubicBezTo>
                  <a:cubicBezTo>
                    <a:pt x="245" y="46"/>
                    <a:pt x="217" y="9"/>
                    <a:pt x="202" y="0"/>
                  </a:cubicBezTo>
                  <a:cubicBezTo>
                    <a:pt x="90" y="7"/>
                    <a:pt x="0" y="100"/>
                    <a:pt x="0" y="214"/>
                  </a:cubicBezTo>
                </a:path>
              </a:pathLst>
            </a:custGeom>
            <a:solidFill>
              <a:srgbClr val="AEEEF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 name="Google Shape;100;p3"/>
            <p:cNvSpPr/>
            <p:nvPr/>
          </p:nvSpPr>
          <p:spPr>
            <a:xfrm>
              <a:off x="3370263" y="4660900"/>
              <a:ext cx="411163" cy="398463"/>
            </a:xfrm>
            <a:custGeom>
              <a:rect b="b" l="l" r="r" t="t"/>
              <a:pathLst>
                <a:path extrusionOk="0" h="561" w="577">
                  <a:moveTo>
                    <a:pt x="577" y="363"/>
                  </a:moveTo>
                  <a:cubicBezTo>
                    <a:pt x="577" y="251"/>
                    <a:pt x="484" y="160"/>
                    <a:pt x="370" y="166"/>
                  </a:cubicBezTo>
                  <a:cubicBezTo>
                    <a:pt x="351" y="114"/>
                    <a:pt x="320" y="76"/>
                    <a:pt x="268" y="44"/>
                  </a:cubicBezTo>
                  <a:cubicBezTo>
                    <a:pt x="212" y="8"/>
                    <a:pt x="123" y="0"/>
                    <a:pt x="58" y="30"/>
                  </a:cubicBezTo>
                  <a:cubicBezTo>
                    <a:pt x="72" y="46"/>
                    <a:pt x="85" y="62"/>
                    <a:pt x="96" y="80"/>
                  </a:cubicBezTo>
                  <a:cubicBezTo>
                    <a:pt x="133" y="69"/>
                    <a:pt x="191" y="64"/>
                    <a:pt x="241" y="98"/>
                  </a:cubicBezTo>
                  <a:cubicBezTo>
                    <a:pt x="298" y="136"/>
                    <a:pt x="312" y="179"/>
                    <a:pt x="321" y="214"/>
                  </a:cubicBezTo>
                  <a:cubicBezTo>
                    <a:pt x="323" y="224"/>
                    <a:pt x="335" y="231"/>
                    <a:pt x="350" y="229"/>
                  </a:cubicBezTo>
                  <a:cubicBezTo>
                    <a:pt x="362" y="227"/>
                    <a:pt x="372" y="226"/>
                    <a:pt x="380" y="226"/>
                  </a:cubicBezTo>
                  <a:cubicBezTo>
                    <a:pt x="456" y="226"/>
                    <a:pt x="517" y="288"/>
                    <a:pt x="517" y="363"/>
                  </a:cubicBezTo>
                  <a:cubicBezTo>
                    <a:pt x="517" y="439"/>
                    <a:pt x="456" y="501"/>
                    <a:pt x="380" y="501"/>
                  </a:cubicBezTo>
                  <a:lnTo>
                    <a:pt x="66" y="501"/>
                  </a:lnTo>
                  <a:cubicBezTo>
                    <a:pt x="47" y="523"/>
                    <a:pt x="25" y="543"/>
                    <a:pt x="0" y="561"/>
                  </a:cubicBezTo>
                  <a:lnTo>
                    <a:pt x="380" y="561"/>
                  </a:lnTo>
                  <a:cubicBezTo>
                    <a:pt x="489" y="561"/>
                    <a:pt x="577" y="472"/>
                    <a:pt x="577" y="363"/>
                  </a:cubicBezTo>
                  <a:close/>
                </a:path>
              </a:pathLst>
            </a:custGeom>
            <a:solidFill>
              <a:srgbClr val="AEEEF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 name="Google Shape;101;p3"/>
            <p:cNvSpPr/>
            <p:nvPr/>
          </p:nvSpPr>
          <p:spPr>
            <a:xfrm>
              <a:off x="2879725" y="4638675"/>
              <a:ext cx="592138" cy="555625"/>
            </a:xfrm>
            <a:custGeom>
              <a:rect b="b" l="l" r="r" t="t"/>
              <a:pathLst>
                <a:path extrusionOk="0" h="781" w="830">
                  <a:moveTo>
                    <a:pt x="284" y="411"/>
                  </a:moveTo>
                  <a:cubicBezTo>
                    <a:pt x="224" y="299"/>
                    <a:pt x="264" y="159"/>
                    <a:pt x="376" y="98"/>
                  </a:cubicBezTo>
                  <a:cubicBezTo>
                    <a:pt x="411" y="79"/>
                    <a:pt x="449" y="70"/>
                    <a:pt x="487" y="70"/>
                  </a:cubicBezTo>
                  <a:cubicBezTo>
                    <a:pt x="568" y="70"/>
                    <a:pt x="647" y="113"/>
                    <a:pt x="689" y="189"/>
                  </a:cubicBezTo>
                  <a:cubicBezTo>
                    <a:pt x="750" y="301"/>
                    <a:pt x="709" y="441"/>
                    <a:pt x="598" y="503"/>
                  </a:cubicBezTo>
                  <a:cubicBezTo>
                    <a:pt x="562" y="522"/>
                    <a:pt x="525" y="531"/>
                    <a:pt x="487" y="531"/>
                  </a:cubicBezTo>
                  <a:cubicBezTo>
                    <a:pt x="406" y="531"/>
                    <a:pt x="327" y="487"/>
                    <a:pt x="284" y="411"/>
                  </a:cubicBezTo>
                  <a:close/>
                  <a:moveTo>
                    <a:pt x="488" y="601"/>
                  </a:moveTo>
                  <a:cubicBezTo>
                    <a:pt x="536" y="601"/>
                    <a:pt x="585" y="589"/>
                    <a:pt x="631" y="564"/>
                  </a:cubicBezTo>
                  <a:cubicBezTo>
                    <a:pt x="777" y="484"/>
                    <a:pt x="830" y="302"/>
                    <a:pt x="750" y="156"/>
                  </a:cubicBezTo>
                  <a:cubicBezTo>
                    <a:pt x="696" y="56"/>
                    <a:pt x="593" y="0"/>
                    <a:pt x="487" y="0"/>
                  </a:cubicBezTo>
                  <a:cubicBezTo>
                    <a:pt x="438" y="0"/>
                    <a:pt x="388" y="12"/>
                    <a:pt x="343" y="37"/>
                  </a:cubicBezTo>
                  <a:cubicBezTo>
                    <a:pt x="198" y="116"/>
                    <a:pt x="145" y="296"/>
                    <a:pt x="222" y="441"/>
                  </a:cubicBezTo>
                  <a:lnTo>
                    <a:pt x="53" y="585"/>
                  </a:lnTo>
                  <a:cubicBezTo>
                    <a:pt x="4" y="626"/>
                    <a:pt x="0" y="701"/>
                    <a:pt x="48" y="747"/>
                  </a:cubicBezTo>
                  <a:cubicBezTo>
                    <a:pt x="71" y="769"/>
                    <a:pt x="99" y="781"/>
                    <a:pt x="128" y="781"/>
                  </a:cubicBezTo>
                  <a:cubicBezTo>
                    <a:pt x="158" y="781"/>
                    <a:pt x="188" y="768"/>
                    <a:pt x="210" y="741"/>
                  </a:cubicBezTo>
                  <a:lnTo>
                    <a:pt x="353" y="569"/>
                  </a:lnTo>
                  <a:cubicBezTo>
                    <a:pt x="395" y="590"/>
                    <a:pt x="441" y="601"/>
                    <a:pt x="488" y="601"/>
                  </a:cubicBezTo>
                </a:path>
              </a:pathLst>
            </a:custGeom>
            <a:solidFill>
              <a:srgbClr val="AEEEF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descr="{&quot;Key&quot;:&quot;POWER_USER_SHAPE_ICON&quot;,&quot;Value&quot;:&quot;POWER_USER_SHAPE_ICON_STYLE_1&quot;}" id="102" name="Google Shape;102;p3"/>
          <p:cNvGrpSpPr/>
          <p:nvPr/>
        </p:nvGrpSpPr>
        <p:grpSpPr>
          <a:xfrm>
            <a:off x="4716611" y="1558549"/>
            <a:ext cx="541633" cy="542925"/>
            <a:chOff x="33" y="33"/>
            <a:chExt cx="419" cy="420"/>
          </a:xfrm>
        </p:grpSpPr>
        <p:sp>
          <p:nvSpPr>
            <p:cNvPr id="103" name="Google Shape;103;p3"/>
            <p:cNvSpPr/>
            <p:nvPr/>
          </p:nvSpPr>
          <p:spPr>
            <a:xfrm>
              <a:off x="33" y="33"/>
              <a:ext cx="419" cy="420"/>
            </a:xfrm>
            <a:custGeom>
              <a:rect b="b" l="l" r="r" t="t"/>
              <a:pathLst>
                <a:path extrusionOk="0" h="1116" w="1116">
                  <a:moveTo>
                    <a:pt x="717" y="792"/>
                  </a:moveTo>
                  <a:cubicBezTo>
                    <a:pt x="717" y="796"/>
                    <a:pt x="713" y="800"/>
                    <a:pt x="709" y="800"/>
                  </a:cubicBezTo>
                  <a:cubicBezTo>
                    <a:pt x="704" y="800"/>
                    <a:pt x="700" y="796"/>
                    <a:pt x="700" y="792"/>
                  </a:cubicBezTo>
                  <a:cubicBezTo>
                    <a:pt x="700" y="788"/>
                    <a:pt x="704" y="784"/>
                    <a:pt x="709" y="784"/>
                  </a:cubicBezTo>
                  <a:cubicBezTo>
                    <a:pt x="713" y="784"/>
                    <a:pt x="717" y="788"/>
                    <a:pt x="717" y="792"/>
                  </a:cubicBezTo>
                  <a:close/>
                  <a:moveTo>
                    <a:pt x="111" y="611"/>
                  </a:moveTo>
                  <a:cubicBezTo>
                    <a:pt x="111" y="616"/>
                    <a:pt x="107" y="619"/>
                    <a:pt x="103" y="619"/>
                  </a:cubicBezTo>
                  <a:cubicBezTo>
                    <a:pt x="98" y="619"/>
                    <a:pt x="95" y="616"/>
                    <a:pt x="95" y="611"/>
                  </a:cubicBezTo>
                  <a:cubicBezTo>
                    <a:pt x="95" y="607"/>
                    <a:pt x="98" y="603"/>
                    <a:pt x="103" y="603"/>
                  </a:cubicBezTo>
                  <a:cubicBezTo>
                    <a:pt x="107" y="603"/>
                    <a:pt x="111" y="607"/>
                    <a:pt x="111" y="611"/>
                  </a:cubicBezTo>
                  <a:close/>
                  <a:moveTo>
                    <a:pt x="343" y="718"/>
                  </a:moveTo>
                  <a:cubicBezTo>
                    <a:pt x="343" y="722"/>
                    <a:pt x="340" y="726"/>
                    <a:pt x="335" y="726"/>
                  </a:cubicBezTo>
                  <a:cubicBezTo>
                    <a:pt x="331" y="726"/>
                    <a:pt x="327" y="722"/>
                    <a:pt x="327" y="718"/>
                  </a:cubicBezTo>
                  <a:cubicBezTo>
                    <a:pt x="327" y="713"/>
                    <a:pt x="331" y="710"/>
                    <a:pt x="335" y="710"/>
                  </a:cubicBezTo>
                  <a:cubicBezTo>
                    <a:pt x="340" y="710"/>
                    <a:pt x="343" y="713"/>
                    <a:pt x="343" y="718"/>
                  </a:cubicBezTo>
                  <a:close/>
                  <a:moveTo>
                    <a:pt x="524" y="1005"/>
                  </a:moveTo>
                  <a:cubicBezTo>
                    <a:pt x="524" y="1010"/>
                    <a:pt x="521" y="1013"/>
                    <a:pt x="516" y="1013"/>
                  </a:cubicBezTo>
                  <a:cubicBezTo>
                    <a:pt x="512" y="1013"/>
                    <a:pt x="508" y="1010"/>
                    <a:pt x="508" y="1005"/>
                  </a:cubicBezTo>
                  <a:cubicBezTo>
                    <a:pt x="508" y="1001"/>
                    <a:pt x="512" y="997"/>
                    <a:pt x="516" y="997"/>
                  </a:cubicBezTo>
                  <a:cubicBezTo>
                    <a:pt x="521" y="997"/>
                    <a:pt x="524" y="1001"/>
                    <a:pt x="524" y="1005"/>
                  </a:cubicBezTo>
                  <a:close/>
                  <a:moveTo>
                    <a:pt x="1012" y="630"/>
                  </a:moveTo>
                  <a:cubicBezTo>
                    <a:pt x="1012" y="635"/>
                    <a:pt x="1009" y="639"/>
                    <a:pt x="1004" y="639"/>
                  </a:cubicBezTo>
                  <a:cubicBezTo>
                    <a:pt x="1000" y="639"/>
                    <a:pt x="996" y="635"/>
                    <a:pt x="996" y="630"/>
                  </a:cubicBezTo>
                  <a:cubicBezTo>
                    <a:pt x="996" y="626"/>
                    <a:pt x="1000" y="622"/>
                    <a:pt x="1004" y="622"/>
                  </a:cubicBezTo>
                  <a:cubicBezTo>
                    <a:pt x="1009" y="622"/>
                    <a:pt x="1012" y="626"/>
                    <a:pt x="1012" y="630"/>
                  </a:cubicBezTo>
                  <a:close/>
                  <a:moveTo>
                    <a:pt x="731" y="340"/>
                  </a:moveTo>
                  <a:cubicBezTo>
                    <a:pt x="731" y="344"/>
                    <a:pt x="728" y="348"/>
                    <a:pt x="723" y="348"/>
                  </a:cubicBezTo>
                  <a:cubicBezTo>
                    <a:pt x="719" y="348"/>
                    <a:pt x="715" y="344"/>
                    <a:pt x="715" y="340"/>
                  </a:cubicBezTo>
                  <a:cubicBezTo>
                    <a:pt x="715" y="335"/>
                    <a:pt x="719" y="332"/>
                    <a:pt x="723" y="332"/>
                  </a:cubicBezTo>
                  <a:cubicBezTo>
                    <a:pt x="728" y="332"/>
                    <a:pt x="731" y="335"/>
                    <a:pt x="731" y="340"/>
                  </a:cubicBezTo>
                  <a:close/>
                  <a:moveTo>
                    <a:pt x="282" y="186"/>
                  </a:moveTo>
                  <a:cubicBezTo>
                    <a:pt x="282" y="191"/>
                    <a:pt x="278" y="194"/>
                    <a:pt x="274" y="194"/>
                  </a:cubicBezTo>
                  <a:cubicBezTo>
                    <a:pt x="269" y="194"/>
                    <a:pt x="266" y="191"/>
                    <a:pt x="266" y="186"/>
                  </a:cubicBezTo>
                  <a:cubicBezTo>
                    <a:pt x="266" y="182"/>
                    <a:pt x="269" y="178"/>
                    <a:pt x="274" y="178"/>
                  </a:cubicBezTo>
                  <a:cubicBezTo>
                    <a:pt x="278" y="178"/>
                    <a:pt x="282" y="182"/>
                    <a:pt x="282" y="186"/>
                  </a:cubicBezTo>
                  <a:close/>
                  <a:moveTo>
                    <a:pt x="563" y="552"/>
                  </a:moveTo>
                  <a:cubicBezTo>
                    <a:pt x="649" y="1090"/>
                    <a:pt x="650" y="1091"/>
                    <a:pt x="650" y="1091"/>
                  </a:cubicBezTo>
                  <a:lnTo>
                    <a:pt x="650" y="1091"/>
                  </a:lnTo>
                  <a:moveTo>
                    <a:pt x="564" y="560"/>
                  </a:moveTo>
                  <a:cubicBezTo>
                    <a:pt x="1101" y="470"/>
                    <a:pt x="1102" y="469"/>
                    <a:pt x="1102" y="469"/>
                  </a:cubicBezTo>
                  <a:lnTo>
                    <a:pt x="1102" y="469"/>
                  </a:lnTo>
                  <a:moveTo>
                    <a:pt x="560" y="554"/>
                  </a:moveTo>
                  <a:cubicBezTo>
                    <a:pt x="636" y="15"/>
                    <a:pt x="635" y="14"/>
                    <a:pt x="635" y="14"/>
                  </a:cubicBezTo>
                  <a:lnTo>
                    <a:pt x="635" y="14"/>
                  </a:lnTo>
                  <a:moveTo>
                    <a:pt x="258" y="1014"/>
                  </a:moveTo>
                  <a:cubicBezTo>
                    <a:pt x="554" y="557"/>
                    <a:pt x="555" y="556"/>
                    <a:pt x="555" y="556"/>
                  </a:cubicBezTo>
                  <a:lnTo>
                    <a:pt x="555" y="556"/>
                  </a:lnTo>
                  <a:moveTo>
                    <a:pt x="557" y="557"/>
                  </a:moveTo>
                  <a:cubicBezTo>
                    <a:pt x="41" y="384"/>
                    <a:pt x="39" y="384"/>
                    <a:pt x="39" y="384"/>
                  </a:cubicBezTo>
                  <a:lnTo>
                    <a:pt x="39" y="384"/>
                  </a:lnTo>
                  <a:moveTo>
                    <a:pt x="741" y="557"/>
                  </a:moveTo>
                  <a:cubicBezTo>
                    <a:pt x="742" y="658"/>
                    <a:pt x="660" y="741"/>
                    <a:pt x="559" y="741"/>
                  </a:cubicBezTo>
                  <a:cubicBezTo>
                    <a:pt x="458" y="742"/>
                    <a:pt x="375" y="660"/>
                    <a:pt x="375" y="559"/>
                  </a:cubicBezTo>
                  <a:cubicBezTo>
                    <a:pt x="374" y="458"/>
                    <a:pt x="456" y="375"/>
                    <a:pt x="557" y="375"/>
                  </a:cubicBezTo>
                  <a:cubicBezTo>
                    <a:pt x="658" y="374"/>
                    <a:pt x="741" y="456"/>
                    <a:pt x="741" y="557"/>
                  </a:cubicBezTo>
                  <a:close/>
                  <a:moveTo>
                    <a:pt x="927" y="556"/>
                  </a:moveTo>
                  <a:cubicBezTo>
                    <a:pt x="928" y="760"/>
                    <a:pt x="764" y="926"/>
                    <a:pt x="560" y="927"/>
                  </a:cubicBezTo>
                  <a:cubicBezTo>
                    <a:pt x="356" y="928"/>
                    <a:pt x="190" y="764"/>
                    <a:pt x="189" y="560"/>
                  </a:cubicBezTo>
                  <a:cubicBezTo>
                    <a:pt x="188" y="356"/>
                    <a:pt x="352" y="190"/>
                    <a:pt x="556" y="189"/>
                  </a:cubicBezTo>
                  <a:cubicBezTo>
                    <a:pt x="760" y="188"/>
                    <a:pt x="926" y="352"/>
                    <a:pt x="927" y="556"/>
                  </a:cubicBezTo>
                  <a:close/>
                  <a:moveTo>
                    <a:pt x="1115" y="555"/>
                  </a:moveTo>
                  <a:cubicBezTo>
                    <a:pt x="1116" y="863"/>
                    <a:pt x="868" y="1113"/>
                    <a:pt x="561" y="1115"/>
                  </a:cubicBezTo>
                  <a:cubicBezTo>
                    <a:pt x="253" y="1116"/>
                    <a:pt x="3" y="868"/>
                    <a:pt x="1" y="561"/>
                  </a:cubicBezTo>
                  <a:cubicBezTo>
                    <a:pt x="0" y="253"/>
                    <a:pt x="248" y="3"/>
                    <a:pt x="555" y="1"/>
                  </a:cubicBezTo>
                  <a:cubicBezTo>
                    <a:pt x="863" y="0"/>
                    <a:pt x="1113" y="248"/>
                    <a:pt x="1115" y="555"/>
                  </a:cubicBezTo>
                  <a:close/>
                </a:path>
              </a:pathLst>
            </a:custGeom>
            <a:solidFill>
              <a:srgbClr val="AEEEFA"/>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 name="Google Shape;104;p3"/>
            <p:cNvSpPr/>
            <p:nvPr/>
          </p:nvSpPr>
          <p:spPr>
            <a:xfrm>
              <a:off x="33" y="33"/>
              <a:ext cx="419" cy="420"/>
            </a:xfrm>
            <a:custGeom>
              <a:rect b="b" l="l" r="r" t="t"/>
              <a:pathLst>
                <a:path extrusionOk="0" h="1116" w="1116">
                  <a:moveTo>
                    <a:pt x="717" y="792"/>
                  </a:moveTo>
                  <a:cubicBezTo>
                    <a:pt x="717" y="796"/>
                    <a:pt x="713" y="800"/>
                    <a:pt x="709" y="800"/>
                  </a:cubicBezTo>
                  <a:cubicBezTo>
                    <a:pt x="704" y="800"/>
                    <a:pt x="700" y="796"/>
                    <a:pt x="700" y="792"/>
                  </a:cubicBezTo>
                  <a:cubicBezTo>
                    <a:pt x="700" y="788"/>
                    <a:pt x="704" y="784"/>
                    <a:pt x="709" y="784"/>
                  </a:cubicBezTo>
                  <a:cubicBezTo>
                    <a:pt x="713" y="784"/>
                    <a:pt x="717" y="788"/>
                    <a:pt x="717" y="792"/>
                  </a:cubicBezTo>
                  <a:close/>
                  <a:moveTo>
                    <a:pt x="111" y="611"/>
                  </a:moveTo>
                  <a:cubicBezTo>
                    <a:pt x="111" y="616"/>
                    <a:pt x="107" y="619"/>
                    <a:pt x="103" y="619"/>
                  </a:cubicBezTo>
                  <a:cubicBezTo>
                    <a:pt x="98" y="619"/>
                    <a:pt x="95" y="616"/>
                    <a:pt x="95" y="611"/>
                  </a:cubicBezTo>
                  <a:cubicBezTo>
                    <a:pt x="95" y="607"/>
                    <a:pt x="98" y="603"/>
                    <a:pt x="103" y="603"/>
                  </a:cubicBezTo>
                  <a:cubicBezTo>
                    <a:pt x="107" y="603"/>
                    <a:pt x="111" y="607"/>
                    <a:pt x="111" y="611"/>
                  </a:cubicBezTo>
                  <a:close/>
                  <a:moveTo>
                    <a:pt x="343" y="718"/>
                  </a:moveTo>
                  <a:cubicBezTo>
                    <a:pt x="343" y="722"/>
                    <a:pt x="340" y="726"/>
                    <a:pt x="335" y="726"/>
                  </a:cubicBezTo>
                  <a:cubicBezTo>
                    <a:pt x="331" y="726"/>
                    <a:pt x="327" y="722"/>
                    <a:pt x="327" y="718"/>
                  </a:cubicBezTo>
                  <a:cubicBezTo>
                    <a:pt x="327" y="713"/>
                    <a:pt x="331" y="710"/>
                    <a:pt x="335" y="710"/>
                  </a:cubicBezTo>
                  <a:cubicBezTo>
                    <a:pt x="340" y="710"/>
                    <a:pt x="343" y="713"/>
                    <a:pt x="343" y="718"/>
                  </a:cubicBezTo>
                  <a:close/>
                  <a:moveTo>
                    <a:pt x="524" y="1005"/>
                  </a:moveTo>
                  <a:cubicBezTo>
                    <a:pt x="524" y="1010"/>
                    <a:pt x="521" y="1013"/>
                    <a:pt x="516" y="1013"/>
                  </a:cubicBezTo>
                  <a:cubicBezTo>
                    <a:pt x="512" y="1013"/>
                    <a:pt x="508" y="1010"/>
                    <a:pt x="508" y="1005"/>
                  </a:cubicBezTo>
                  <a:cubicBezTo>
                    <a:pt x="508" y="1001"/>
                    <a:pt x="512" y="997"/>
                    <a:pt x="516" y="997"/>
                  </a:cubicBezTo>
                  <a:cubicBezTo>
                    <a:pt x="521" y="997"/>
                    <a:pt x="524" y="1001"/>
                    <a:pt x="524" y="1005"/>
                  </a:cubicBezTo>
                  <a:close/>
                  <a:moveTo>
                    <a:pt x="1012" y="630"/>
                  </a:moveTo>
                  <a:cubicBezTo>
                    <a:pt x="1012" y="635"/>
                    <a:pt x="1009" y="639"/>
                    <a:pt x="1004" y="639"/>
                  </a:cubicBezTo>
                  <a:cubicBezTo>
                    <a:pt x="1000" y="639"/>
                    <a:pt x="996" y="635"/>
                    <a:pt x="996" y="630"/>
                  </a:cubicBezTo>
                  <a:cubicBezTo>
                    <a:pt x="996" y="626"/>
                    <a:pt x="1000" y="622"/>
                    <a:pt x="1004" y="622"/>
                  </a:cubicBezTo>
                  <a:cubicBezTo>
                    <a:pt x="1009" y="622"/>
                    <a:pt x="1012" y="626"/>
                    <a:pt x="1012" y="630"/>
                  </a:cubicBezTo>
                  <a:close/>
                  <a:moveTo>
                    <a:pt x="731" y="340"/>
                  </a:moveTo>
                  <a:cubicBezTo>
                    <a:pt x="731" y="344"/>
                    <a:pt x="728" y="348"/>
                    <a:pt x="723" y="348"/>
                  </a:cubicBezTo>
                  <a:cubicBezTo>
                    <a:pt x="719" y="348"/>
                    <a:pt x="715" y="344"/>
                    <a:pt x="715" y="340"/>
                  </a:cubicBezTo>
                  <a:cubicBezTo>
                    <a:pt x="715" y="335"/>
                    <a:pt x="719" y="332"/>
                    <a:pt x="723" y="332"/>
                  </a:cubicBezTo>
                  <a:cubicBezTo>
                    <a:pt x="728" y="332"/>
                    <a:pt x="731" y="335"/>
                    <a:pt x="731" y="340"/>
                  </a:cubicBezTo>
                  <a:close/>
                  <a:moveTo>
                    <a:pt x="282" y="186"/>
                  </a:moveTo>
                  <a:cubicBezTo>
                    <a:pt x="282" y="191"/>
                    <a:pt x="278" y="194"/>
                    <a:pt x="274" y="194"/>
                  </a:cubicBezTo>
                  <a:cubicBezTo>
                    <a:pt x="269" y="194"/>
                    <a:pt x="266" y="191"/>
                    <a:pt x="266" y="186"/>
                  </a:cubicBezTo>
                  <a:cubicBezTo>
                    <a:pt x="266" y="182"/>
                    <a:pt x="269" y="178"/>
                    <a:pt x="274" y="178"/>
                  </a:cubicBezTo>
                  <a:cubicBezTo>
                    <a:pt x="278" y="178"/>
                    <a:pt x="282" y="182"/>
                    <a:pt x="282" y="186"/>
                  </a:cubicBezTo>
                  <a:close/>
                  <a:moveTo>
                    <a:pt x="563" y="552"/>
                  </a:moveTo>
                  <a:cubicBezTo>
                    <a:pt x="649" y="1090"/>
                    <a:pt x="650" y="1091"/>
                    <a:pt x="650" y="1091"/>
                  </a:cubicBezTo>
                  <a:lnTo>
                    <a:pt x="650" y="1091"/>
                  </a:lnTo>
                  <a:moveTo>
                    <a:pt x="564" y="560"/>
                  </a:moveTo>
                  <a:cubicBezTo>
                    <a:pt x="1101" y="470"/>
                    <a:pt x="1102" y="469"/>
                    <a:pt x="1102" y="469"/>
                  </a:cubicBezTo>
                  <a:lnTo>
                    <a:pt x="1102" y="469"/>
                  </a:lnTo>
                  <a:moveTo>
                    <a:pt x="560" y="554"/>
                  </a:moveTo>
                  <a:cubicBezTo>
                    <a:pt x="636" y="15"/>
                    <a:pt x="635" y="14"/>
                    <a:pt x="635" y="14"/>
                  </a:cubicBezTo>
                  <a:lnTo>
                    <a:pt x="635" y="14"/>
                  </a:lnTo>
                  <a:moveTo>
                    <a:pt x="258" y="1014"/>
                  </a:moveTo>
                  <a:cubicBezTo>
                    <a:pt x="554" y="557"/>
                    <a:pt x="555" y="556"/>
                    <a:pt x="555" y="556"/>
                  </a:cubicBezTo>
                  <a:lnTo>
                    <a:pt x="555" y="556"/>
                  </a:lnTo>
                  <a:moveTo>
                    <a:pt x="557" y="557"/>
                  </a:moveTo>
                  <a:cubicBezTo>
                    <a:pt x="41" y="384"/>
                    <a:pt x="39" y="384"/>
                    <a:pt x="39" y="384"/>
                  </a:cubicBezTo>
                  <a:lnTo>
                    <a:pt x="39" y="384"/>
                  </a:lnTo>
                  <a:moveTo>
                    <a:pt x="741" y="557"/>
                  </a:moveTo>
                  <a:cubicBezTo>
                    <a:pt x="742" y="658"/>
                    <a:pt x="660" y="741"/>
                    <a:pt x="559" y="741"/>
                  </a:cubicBezTo>
                  <a:cubicBezTo>
                    <a:pt x="458" y="742"/>
                    <a:pt x="375" y="660"/>
                    <a:pt x="375" y="559"/>
                  </a:cubicBezTo>
                  <a:cubicBezTo>
                    <a:pt x="374" y="458"/>
                    <a:pt x="456" y="375"/>
                    <a:pt x="557" y="375"/>
                  </a:cubicBezTo>
                  <a:cubicBezTo>
                    <a:pt x="658" y="374"/>
                    <a:pt x="741" y="456"/>
                    <a:pt x="741" y="557"/>
                  </a:cubicBezTo>
                  <a:close/>
                  <a:moveTo>
                    <a:pt x="927" y="556"/>
                  </a:moveTo>
                  <a:cubicBezTo>
                    <a:pt x="928" y="760"/>
                    <a:pt x="764" y="926"/>
                    <a:pt x="560" y="927"/>
                  </a:cubicBezTo>
                  <a:cubicBezTo>
                    <a:pt x="356" y="928"/>
                    <a:pt x="190" y="764"/>
                    <a:pt x="189" y="560"/>
                  </a:cubicBezTo>
                  <a:cubicBezTo>
                    <a:pt x="188" y="356"/>
                    <a:pt x="352" y="190"/>
                    <a:pt x="556" y="189"/>
                  </a:cubicBezTo>
                  <a:cubicBezTo>
                    <a:pt x="760" y="188"/>
                    <a:pt x="926" y="352"/>
                    <a:pt x="927" y="556"/>
                  </a:cubicBezTo>
                  <a:close/>
                  <a:moveTo>
                    <a:pt x="1115" y="555"/>
                  </a:moveTo>
                  <a:cubicBezTo>
                    <a:pt x="1116" y="863"/>
                    <a:pt x="868" y="1113"/>
                    <a:pt x="561" y="1115"/>
                  </a:cubicBezTo>
                  <a:cubicBezTo>
                    <a:pt x="253" y="1116"/>
                    <a:pt x="3" y="868"/>
                    <a:pt x="1" y="561"/>
                  </a:cubicBezTo>
                  <a:cubicBezTo>
                    <a:pt x="0" y="253"/>
                    <a:pt x="248" y="3"/>
                    <a:pt x="555" y="1"/>
                  </a:cubicBezTo>
                  <a:cubicBezTo>
                    <a:pt x="863" y="0"/>
                    <a:pt x="1113" y="248"/>
                    <a:pt x="1115" y="555"/>
                  </a:cubicBezTo>
                  <a:close/>
                </a:path>
              </a:pathLst>
            </a:custGeom>
            <a:solidFill>
              <a:srgbClr val="AEEEFA"/>
            </a:solidFill>
            <a:ln cap="rnd" cmpd="sng" w="952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05" name="Google Shape;105;p3"/>
          <p:cNvSpPr/>
          <p:nvPr/>
        </p:nvSpPr>
        <p:spPr>
          <a:xfrm>
            <a:off x="3664527" y="2515799"/>
            <a:ext cx="518493" cy="507564"/>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solidFill>
            <a:schemeClr val="lt1"/>
          </a:solidFill>
          <a:ln cap="rnd" cmpd="sng" w="121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 name="Google Shape;106;p3"/>
          <p:cNvGrpSpPr/>
          <p:nvPr/>
        </p:nvGrpSpPr>
        <p:grpSpPr>
          <a:xfrm>
            <a:off x="4716611" y="2517784"/>
            <a:ext cx="473556" cy="561999"/>
            <a:chOff x="2554206" y="1011105"/>
            <a:chExt cx="613055" cy="720187"/>
          </a:xfrm>
        </p:grpSpPr>
        <p:sp>
          <p:nvSpPr>
            <p:cNvPr id="107" name="Google Shape;107;p3"/>
            <p:cNvSpPr/>
            <p:nvPr/>
          </p:nvSpPr>
          <p:spPr>
            <a:xfrm flipH="1">
              <a:off x="2721847" y="1011105"/>
              <a:ext cx="445414" cy="388012"/>
            </a:xfrm>
            <a:custGeom>
              <a:rect b="b" l="l" r="r" t="t"/>
              <a:pathLst>
                <a:path extrusionOk="0" h="771" w="885">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rgbClr val="63AAF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 name="Google Shape;108;p3"/>
            <p:cNvSpPr/>
            <p:nvPr/>
          </p:nvSpPr>
          <p:spPr>
            <a:xfrm flipH="1">
              <a:off x="2554206" y="1072424"/>
              <a:ext cx="329184" cy="568718"/>
            </a:xfrm>
            <a:custGeom>
              <a:rect b="b" l="l" r="r" t="t"/>
              <a:pathLst>
                <a:path extrusionOk="0" h="1130" w="654">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rgbClr val="AEEEF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 name="Google Shape;109;p3"/>
            <p:cNvSpPr/>
            <p:nvPr/>
          </p:nvSpPr>
          <p:spPr>
            <a:xfrm flipH="1">
              <a:off x="2750903" y="1372925"/>
              <a:ext cx="354381" cy="358367"/>
            </a:xfrm>
            <a:custGeom>
              <a:rect b="b" l="l" r="r" t="t"/>
              <a:pathLst>
                <a:path extrusionOk="0" h="712" w="704">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rgbClr val="AEEEF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4"/>
          <p:cNvSpPr txBox="1"/>
          <p:nvPr>
            <p:ph type="title"/>
          </p:nvPr>
        </p:nvSpPr>
        <p:spPr>
          <a:xfrm>
            <a:off x="124835" y="47523"/>
            <a:ext cx="5576310" cy="6651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600"/>
              <a:buNone/>
            </a:pPr>
            <a:r>
              <a:rPr lang="en-US"/>
              <a:t>Exploratory Data Analysis</a:t>
            </a:r>
            <a:endParaRPr/>
          </a:p>
        </p:txBody>
      </p:sp>
      <p:sp>
        <p:nvSpPr>
          <p:cNvPr id="115" name="Google Shape;115;p4"/>
          <p:cNvSpPr txBox="1"/>
          <p:nvPr/>
        </p:nvSpPr>
        <p:spPr>
          <a:xfrm>
            <a:off x="124835" y="944158"/>
            <a:ext cx="278939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lt1"/>
                </a:solidFill>
                <a:latin typeface="Abel"/>
                <a:ea typeface="Abel"/>
                <a:cs typeface="Abel"/>
                <a:sym typeface="Abel"/>
              </a:rPr>
              <a:t>First Round of Data Discovery</a:t>
            </a:r>
            <a:endParaRPr/>
          </a:p>
          <a:p>
            <a:pPr indent="0" lvl="0" marL="0" marR="0" rtl="0" algn="l">
              <a:lnSpc>
                <a:spcPct val="100000"/>
              </a:lnSpc>
              <a:spcBef>
                <a:spcPts val="0"/>
              </a:spcBef>
              <a:spcAft>
                <a:spcPts val="0"/>
              </a:spcAft>
              <a:buNone/>
            </a:pPr>
            <a:r>
              <a:t/>
            </a:r>
            <a:endParaRPr b="1" i="0" sz="1600" u="none" cap="none" strike="noStrike">
              <a:solidFill>
                <a:schemeClr val="lt1"/>
              </a:solidFill>
              <a:latin typeface="Arial"/>
              <a:ea typeface="Arial"/>
              <a:cs typeface="Arial"/>
              <a:sym typeface="Arial"/>
            </a:endParaRPr>
          </a:p>
        </p:txBody>
      </p:sp>
      <p:sp>
        <p:nvSpPr>
          <p:cNvPr id="116" name="Google Shape;116;p4"/>
          <p:cNvSpPr txBox="1"/>
          <p:nvPr/>
        </p:nvSpPr>
        <p:spPr>
          <a:xfrm>
            <a:off x="5636876" y="943121"/>
            <a:ext cx="313682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lt1"/>
                </a:solidFill>
                <a:latin typeface="Abel"/>
                <a:ea typeface="Abel"/>
                <a:cs typeface="Abel"/>
                <a:sym typeface="Abel"/>
              </a:rPr>
              <a:t>Second  Round of Data Discovery</a:t>
            </a:r>
            <a:endParaRPr/>
          </a:p>
          <a:p>
            <a:pPr indent="0" lvl="0" marL="0" marR="0" rtl="0" algn="l">
              <a:lnSpc>
                <a:spcPct val="100000"/>
              </a:lnSpc>
              <a:spcBef>
                <a:spcPts val="0"/>
              </a:spcBef>
              <a:spcAft>
                <a:spcPts val="0"/>
              </a:spcAft>
              <a:buNone/>
            </a:pPr>
            <a:r>
              <a:t/>
            </a:r>
            <a:endParaRPr b="1" i="0" sz="1600" u="none" cap="none" strike="noStrike">
              <a:solidFill>
                <a:schemeClr val="lt1"/>
              </a:solidFill>
              <a:latin typeface="Arial"/>
              <a:ea typeface="Arial"/>
              <a:cs typeface="Arial"/>
              <a:sym typeface="Arial"/>
            </a:endParaRPr>
          </a:p>
        </p:txBody>
      </p:sp>
      <p:grpSp>
        <p:nvGrpSpPr>
          <p:cNvPr descr="{&quot;Key&quot;:&quot;POWER_USER_SHAPE_ICON&quot;,&quot;Value&quot;:&quot;POWER_USER_SHAPE_ICON_STYLE_1&quot;}" id="117" name="Google Shape;117;p4"/>
          <p:cNvGrpSpPr/>
          <p:nvPr/>
        </p:nvGrpSpPr>
        <p:grpSpPr>
          <a:xfrm>
            <a:off x="658065" y="1884310"/>
            <a:ext cx="808556" cy="1168977"/>
            <a:chOff x="6282508" y="384175"/>
            <a:chExt cx="762817" cy="973138"/>
          </a:xfrm>
        </p:grpSpPr>
        <p:sp>
          <p:nvSpPr>
            <p:cNvPr id="118" name="Google Shape;118;p4"/>
            <p:cNvSpPr/>
            <p:nvPr/>
          </p:nvSpPr>
          <p:spPr>
            <a:xfrm>
              <a:off x="6311900" y="588963"/>
              <a:ext cx="733425" cy="577850"/>
            </a:xfrm>
            <a:custGeom>
              <a:rect b="b" l="l" r="r" t="t"/>
              <a:pathLst>
                <a:path extrusionOk="0" h="364" w="462">
                  <a:moveTo>
                    <a:pt x="0" y="0"/>
                  </a:moveTo>
                  <a:lnTo>
                    <a:pt x="174" y="208"/>
                  </a:lnTo>
                  <a:lnTo>
                    <a:pt x="174" y="364"/>
                  </a:lnTo>
                  <a:lnTo>
                    <a:pt x="288" y="318"/>
                  </a:lnTo>
                  <a:lnTo>
                    <a:pt x="288" y="208"/>
                  </a:lnTo>
                  <a:lnTo>
                    <a:pt x="462"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4"/>
            <p:cNvSpPr/>
            <p:nvPr/>
          </p:nvSpPr>
          <p:spPr>
            <a:xfrm>
              <a:off x="6600825" y="1203325"/>
              <a:ext cx="155575" cy="153988"/>
            </a:xfrm>
            <a:custGeom>
              <a:rect b="b" l="l" r="r" t="t"/>
              <a:pathLst>
                <a:path extrusionOk="0" h="256" w="256">
                  <a:moveTo>
                    <a:pt x="128" y="177"/>
                  </a:moveTo>
                  <a:cubicBezTo>
                    <a:pt x="101" y="177"/>
                    <a:pt x="79" y="155"/>
                    <a:pt x="79" y="128"/>
                  </a:cubicBezTo>
                  <a:cubicBezTo>
                    <a:pt x="79" y="101"/>
                    <a:pt x="101" y="80"/>
                    <a:pt x="128" y="80"/>
                  </a:cubicBezTo>
                  <a:cubicBezTo>
                    <a:pt x="155" y="80"/>
                    <a:pt x="176" y="101"/>
                    <a:pt x="176" y="128"/>
                  </a:cubicBezTo>
                  <a:cubicBezTo>
                    <a:pt x="176" y="155"/>
                    <a:pt x="155" y="177"/>
                    <a:pt x="128" y="177"/>
                  </a:cubicBezTo>
                  <a:close/>
                  <a:moveTo>
                    <a:pt x="128" y="0"/>
                  </a:moveTo>
                  <a:cubicBezTo>
                    <a:pt x="57" y="0"/>
                    <a:pt x="0" y="58"/>
                    <a:pt x="0" y="128"/>
                  </a:cubicBezTo>
                  <a:cubicBezTo>
                    <a:pt x="0" y="199"/>
                    <a:pt x="57" y="256"/>
                    <a:pt x="128" y="256"/>
                  </a:cubicBezTo>
                  <a:cubicBezTo>
                    <a:pt x="198" y="256"/>
                    <a:pt x="256" y="199"/>
                    <a:pt x="256" y="128"/>
                  </a:cubicBezTo>
                  <a:cubicBezTo>
                    <a:pt x="256" y="58"/>
                    <a:pt x="198" y="0"/>
                    <a:pt x="128"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4"/>
            <p:cNvSpPr/>
            <p:nvPr/>
          </p:nvSpPr>
          <p:spPr>
            <a:xfrm>
              <a:off x="6515868" y="384175"/>
              <a:ext cx="155575" cy="153988"/>
            </a:xfrm>
            <a:custGeom>
              <a:rect b="b" l="l" r="r" t="t"/>
              <a:pathLst>
                <a:path extrusionOk="0" h="256" w="256">
                  <a:moveTo>
                    <a:pt x="128" y="80"/>
                  </a:moveTo>
                  <a:cubicBezTo>
                    <a:pt x="155" y="80"/>
                    <a:pt x="176" y="102"/>
                    <a:pt x="176" y="128"/>
                  </a:cubicBezTo>
                  <a:cubicBezTo>
                    <a:pt x="176" y="155"/>
                    <a:pt x="155"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4"/>
            <p:cNvSpPr/>
            <p:nvPr/>
          </p:nvSpPr>
          <p:spPr>
            <a:xfrm>
              <a:off x="6282508" y="384175"/>
              <a:ext cx="153988" cy="153988"/>
            </a:xfrm>
            <a:custGeom>
              <a:rect b="b" l="l" r="r" t="t"/>
              <a:pathLst>
                <a:path extrusionOk="0" h="256" w="256">
                  <a:moveTo>
                    <a:pt x="128" y="80"/>
                  </a:moveTo>
                  <a:cubicBezTo>
                    <a:pt x="154" y="80"/>
                    <a:pt x="176" y="102"/>
                    <a:pt x="176" y="128"/>
                  </a:cubicBezTo>
                  <a:cubicBezTo>
                    <a:pt x="176" y="155"/>
                    <a:pt x="154"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4"/>
            <p:cNvSpPr/>
            <p:nvPr/>
          </p:nvSpPr>
          <p:spPr>
            <a:xfrm>
              <a:off x="6750819" y="384175"/>
              <a:ext cx="153988" cy="153988"/>
            </a:xfrm>
            <a:custGeom>
              <a:rect b="b" l="l" r="r" t="t"/>
              <a:pathLst>
                <a:path extrusionOk="0" h="256" w="256">
                  <a:moveTo>
                    <a:pt x="128" y="80"/>
                  </a:moveTo>
                  <a:cubicBezTo>
                    <a:pt x="155" y="80"/>
                    <a:pt x="177" y="102"/>
                    <a:pt x="177" y="128"/>
                  </a:cubicBezTo>
                  <a:cubicBezTo>
                    <a:pt x="177" y="155"/>
                    <a:pt x="155" y="177"/>
                    <a:pt x="128" y="177"/>
                  </a:cubicBezTo>
                  <a:cubicBezTo>
                    <a:pt x="101" y="177"/>
                    <a:pt x="80" y="155"/>
                    <a:pt x="80" y="128"/>
                  </a:cubicBezTo>
                  <a:cubicBezTo>
                    <a:pt x="80" y="102"/>
                    <a:pt x="101" y="80"/>
                    <a:pt x="128" y="80"/>
                  </a:cubicBezTo>
                  <a:close/>
                  <a:moveTo>
                    <a:pt x="128" y="256"/>
                  </a:moveTo>
                  <a:cubicBezTo>
                    <a:pt x="199" y="256"/>
                    <a:pt x="256" y="199"/>
                    <a:pt x="256" y="128"/>
                  </a:cubicBezTo>
                  <a:cubicBezTo>
                    <a:pt x="256" y="58"/>
                    <a:pt x="199" y="0"/>
                    <a:pt x="128" y="0"/>
                  </a:cubicBezTo>
                  <a:cubicBezTo>
                    <a:pt x="58" y="0"/>
                    <a:pt x="0" y="58"/>
                    <a:pt x="0" y="128"/>
                  </a:cubicBezTo>
                  <a:cubicBezTo>
                    <a:pt x="0" y="199"/>
                    <a:pt x="58" y="256"/>
                    <a:pt x="128" y="25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23" name="Google Shape;123;p4"/>
          <p:cNvSpPr txBox="1"/>
          <p:nvPr/>
        </p:nvSpPr>
        <p:spPr>
          <a:xfrm>
            <a:off x="612577" y="1534701"/>
            <a:ext cx="105146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4 datasets</a:t>
            </a:r>
            <a:endParaRPr/>
          </a:p>
        </p:txBody>
      </p:sp>
      <p:pic>
        <p:nvPicPr>
          <p:cNvPr id="124" name="Google Shape;124;p4"/>
          <p:cNvPicPr preferRelativeResize="0"/>
          <p:nvPr/>
        </p:nvPicPr>
        <p:blipFill rotWithShape="1">
          <a:blip r:embed="rId3">
            <a:alphaModFix/>
          </a:blip>
          <a:srcRect b="0" l="0" r="0" t="0"/>
          <a:stretch/>
        </p:blipFill>
        <p:spPr>
          <a:xfrm>
            <a:off x="1466621" y="2241287"/>
            <a:ext cx="394850" cy="422398"/>
          </a:xfrm>
          <a:prstGeom prst="rect">
            <a:avLst/>
          </a:prstGeom>
          <a:noFill/>
          <a:ln>
            <a:noFill/>
          </a:ln>
        </p:spPr>
      </p:pic>
      <p:sp>
        <p:nvSpPr>
          <p:cNvPr id="125" name="Google Shape;125;p4"/>
          <p:cNvSpPr txBox="1"/>
          <p:nvPr/>
        </p:nvSpPr>
        <p:spPr>
          <a:xfrm>
            <a:off x="263639" y="3050558"/>
            <a:ext cx="3766068" cy="8925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chemeClr val="lt1"/>
                </a:solidFill>
                <a:latin typeface="Abel"/>
                <a:ea typeface="Abel"/>
                <a:cs typeface="Abel"/>
                <a:sym typeface="Abel"/>
              </a:rPr>
              <a:t>Findings of Initial Review using Python</a:t>
            </a:r>
            <a:endParaRPr/>
          </a:p>
          <a:p>
            <a:pPr indent="-171450" lvl="0" marL="171450" marR="0" rtl="0" algn="l">
              <a:lnSpc>
                <a:spcPct val="100000"/>
              </a:lnSpc>
              <a:spcBef>
                <a:spcPts val="0"/>
              </a:spcBef>
              <a:spcAft>
                <a:spcPts val="0"/>
              </a:spcAft>
              <a:buClr>
                <a:schemeClr val="lt1"/>
              </a:buClr>
              <a:buSzPts val="1000"/>
              <a:buFont typeface="Arial"/>
              <a:buChar char="•"/>
            </a:pPr>
            <a:r>
              <a:rPr b="0" i="0" lang="en-US" sz="1000" u="none" cap="none" strike="noStrike">
                <a:solidFill>
                  <a:schemeClr val="lt1"/>
                </a:solidFill>
                <a:latin typeface="Abel"/>
                <a:ea typeface="Abel"/>
                <a:cs typeface="Abel"/>
                <a:sym typeface="Abel"/>
              </a:rPr>
              <a:t>Weather data extracted from openwheathermap was reliable </a:t>
            </a:r>
            <a:endParaRPr/>
          </a:p>
          <a:p>
            <a:pPr indent="-171450" lvl="0" marL="171450" marR="0" rtl="0" algn="l">
              <a:lnSpc>
                <a:spcPct val="100000"/>
              </a:lnSpc>
              <a:spcBef>
                <a:spcPts val="0"/>
              </a:spcBef>
              <a:spcAft>
                <a:spcPts val="0"/>
              </a:spcAft>
              <a:buClr>
                <a:schemeClr val="lt1"/>
              </a:buClr>
              <a:buSzPts val="1000"/>
              <a:buFont typeface="Arial"/>
              <a:buChar char="•"/>
            </a:pPr>
            <a:r>
              <a:rPr b="0" i="0" lang="en-US" sz="1000" u="none" cap="none" strike="noStrike">
                <a:solidFill>
                  <a:schemeClr val="lt1"/>
                </a:solidFill>
                <a:latin typeface="Abel"/>
                <a:ea typeface="Abel"/>
                <a:cs typeface="Abel"/>
                <a:sym typeface="Abel"/>
              </a:rPr>
              <a:t>Covid data had discrepancies for both cities</a:t>
            </a:r>
            <a:endParaRPr/>
          </a:p>
          <a:p>
            <a:pPr indent="-171450" lvl="0" marL="171450" marR="0" rtl="0" algn="l">
              <a:lnSpc>
                <a:spcPct val="100000"/>
              </a:lnSpc>
              <a:spcBef>
                <a:spcPts val="0"/>
              </a:spcBef>
              <a:spcAft>
                <a:spcPts val="0"/>
              </a:spcAft>
              <a:buClr>
                <a:schemeClr val="lt1"/>
              </a:buClr>
              <a:buSzPts val="1000"/>
              <a:buFont typeface="Arial"/>
              <a:buChar char="•"/>
            </a:pPr>
            <a:r>
              <a:rPr b="0" i="0" lang="en-US" sz="1000" u="none" cap="none" strike="noStrike">
                <a:solidFill>
                  <a:schemeClr val="lt1"/>
                </a:solidFill>
                <a:latin typeface="Abel"/>
                <a:ea typeface="Abel"/>
                <a:cs typeface="Abel"/>
                <a:sym typeface="Abel"/>
              </a:rPr>
              <a:t>Frequent changes in formats of recording data causing data jitters</a:t>
            </a:r>
            <a:endParaRPr/>
          </a:p>
          <a:p>
            <a:pPr indent="-171450" lvl="0" marL="171450" marR="0" rtl="0" algn="l">
              <a:lnSpc>
                <a:spcPct val="100000"/>
              </a:lnSpc>
              <a:spcBef>
                <a:spcPts val="0"/>
              </a:spcBef>
              <a:spcAft>
                <a:spcPts val="0"/>
              </a:spcAft>
              <a:buClr>
                <a:schemeClr val="lt1"/>
              </a:buClr>
              <a:buSzPts val="1000"/>
              <a:buFont typeface="Arial"/>
              <a:buChar char="•"/>
            </a:pPr>
            <a:r>
              <a:rPr b="0" i="0" lang="en-US" sz="1000" u="none" cap="none" strike="noStrike">
                <a:solidFill>
                  <a:schemeClr val="lt1"/>
                </a:solidFill>
                <a:latin typeface="Abel"/>
                <a:ea typeface="Abel"/>
                <a:cs typeface="Abel"/>
                <a:sym typeface="Abel"/>
              </a:rPr>
              <a:t>New sources were identified</a:t>
            </a:r>
            <a:endParaRPr/>
          </a:p>
        </p:txBody>
      </p:sp>
      <p:sp>
        <p:nvSpPr>
          <p:cNvPr id="126" name="Google Shape;126;p4"/>
          <p:cNvSpPr/>
          <p:nvPr/>
        </p:nvSpPr>
        <p:spPr>
          <a:xfrm>
            <a:off x="1371156" y="1884310"/>
            <a:ext cx="163221" cy="184977"/>
          </a:xfrm>
          <a:custGeom>
            <a:rect b="b" l="l" r="r" t="t"/>
            <a:pathLst>
              <a:path extrusionOk="0" h="256" w="256">
                <a:moveTo>
                  <a:pt x="128" y="80"/>
                </a:moveTo>
                <a:cubicBezTo>
                  <a:pt x="155" y="80"/>
                  <a:pt x="177" y="102"/>
                  <a:pt x="177" y="128"/>
                </a:cubicBezTo>
                <a:cubicBezTo>
                  <a:pt x="177" y="155"/>
                  <a:pt x="155" y="177"/>
                  <a:pt x="128" y="177"/>
                </a:cubicBezTo>
                <a:cubicBezTo>
                  <a:pt x="101" y="177"/>
                  <a:pt x="80" y="155"/>
                  <a:pt x="80" y="128"/>
                </a:cubicBezTo>
                <a:cubicBezTo>
                  <a:pt x="80" y="102"/>
                  <a:pt x="101" y="80"/>
                  <a:pt x="128" y="80"/>
                </a:cubicBezTo>
                <a:close/>
                <a:moveTo>
                  <a:pt x="128" y="256"/>
                </a:moveTo>
                <a:cubicBezTo>
                  <a:pt x="199" y="256"/>
                  <a:pt x="256" y="199"/>
                  <a:pt x="256" y="128"/>
                </a:cubicBezTo>
                <a:cubicBezTo>
                  <a:pt x="256" y="58"/>
                  <a:pt x="199" y="0"/>
                  <a:pt x="128" y="0"/>
                </a:cubicBezTo>
                <a:cubicBezTo>
                  <a:pt x="58" y="0"/>
                  <a:pt x="0" y="58"/>
                  <a:pt x="0" y="128"/>
                </a:cubicBezTo>
                <a:cubicBezTo>
                  <a:pt x="0" y="199"/>
                  <a:pt x="58" y="256"/>
                  <a:pt x="128" y="25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descr="{&quot;Key&quot;:&quot;POWER_USER_SHAPE_ICON&quot;,&quot;Value&quot;:&quot;POWER_USER_SHAPE_ICON_STYLE_1&quot;}" id="127" name="Google Shape;127;p4"/>
          <p:cNvGrpSpPr/>
          <p:nvPr/>
        </p:nvGrpSpPr>
        <p:grpSpPr>
          <a:xfrm>
            <a:off x="6402647" y="1845203"/>
            <a:ext cx="777401" cy="1168977"/>
            <a:chOff x="6311900" y="384175"/>
            <a:chExt cx="733425" cy="973138"/>
          </a:xfrm>
        </p:grpSpPr>
        <p:sp>
          <p:nvSpPr>
            <p:cNvPr id="128" name="Google Shape;128;p4"/>
            <p:cNvSpPr/>
            <p:nvPr/>
          </p:nvSpPr>
          <p:spPr>
            <a:xfrm>
              <a:off x="6311900" y="588963"/>
              <a:ext cx="733425" cy="577850"/>
            </a:xfrm>
            <a:custGeom>
              <a:rect b="b" l="l" r="r" t="t"/>
              <a:pathLst>
                <a:path extrusionOk="0" h="364" w="462">
                  <a:moveTo>
                    <a:pt x="0" y="0"/>
                  </a:moveTo>
                  <a:lnTo>
                    <a:pt x="174" y="208"/>
                  </a:lnTo>
                  <a:lnTo>
                    <a:pt x="174" y="364"/>
                  </a:lnTo>
                  <a:lnTo>
                    <a:pt x="288" y="318"/>
                  </a:lnTo>
                  <a:lnTo>
                    <a:pt x="288" y="208"/>
                  </a:lnTo>
                  <a:lnTo>
                    <a:pt x="462" y="0"/>
                  </a:lnTo>
                  <a:lnTo>
                    <a:pt x="0" y="0"/>
                  </a:lnTo>
                  <a:close/>
                </a:path>
              </a:pathLst>
            </a:custGeom>
            <a:solidFill>
              <a:srgbClr val="8BA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4"/>
            <p:cNvSpPr/>
            <p:nvPr/>
          </p:nvSpPr>
          <p:spPr>
            <a:xfrm>
              <a:off x="6600825" y="1203325"/>
              <a:ext cx="155575" cy="153988"/>
            </a:xfrm>
            <a:custGeom>
              <a:rect b="b" l="l" r="r" t="t"/>
              <a:pathLst>
                <a:path extrusionOk="0" h="256" w="256">
                  <a:moveTo>
                    <a:pt x="128" y="177"/>
                  </a:moveTo>
                  <a:cubicBezTo>
                    <a:pt x="101" y="177"/>
                    <a:pt x="79" y="155"/>
                    <a:pt x="79" y="128"/>
                  </a:cubicBezTo>
                  <a:cubicBezTo>
                    <a:pt x="79" y="101"/>
                    <a:pt x="101" y="80"/>
                    <a:pt x="128" y="80"/>
                  </a:cubicBezTo>
                  <a:cubicBezTo>
                    <a:pt x="155" y="80"/>
                    <a:pt x="176" y="101"/>
                    <a:pt x="176" y="128"/>
                  </a:cubicBezTo>
                  <a:cubicBezTo>
                    <a:pt x="176" y="155"/>
                    <a:pt x="155" y="177"/>
                    <a:pt x="128" y="177"/>
                  </a:cubicBezTo>
                  <a:close/>
                  <a:moveTo>
                    <a:pt x="128" y="0"/>
                  </a:moveTo>
                  <a:cubicBezTo>
                    <a:pt x="57" y="0"/>
                    <a:pt x="0" y="58"/>
                    <a:pt x="0" y="128"/>
                  </a:cubicBezTo>
                  <a:cubicBezTo>
                    <a:pt x="0" y="199"/>
                    <a:pt x="57" y="256"/>
                    <a:pt x="128" y="256"/>
                  </a:cubicBezTo>
                  <a:cubicBezTo>
                    <a:pt x="198" y="256"/>
                    <a:pt x="256" y="199"/>
                    <a:pt x="256" y="128"/>
                  </a:cubicBezTo>
                  <a:cubicBezTo>
                    <a:pt x="256" y="58"/>
                    <a:pt x="198" y="0"/>
                    <a:pt x="128" y="0"/>
                  </a:cubicBezTo>
                  <a:close/>
                </a:path>
              </a:pathLst>
            </a:custGeom>
            <a:solidFill>
              <a:srgbClr val="8BA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4"/>
            <p:cNvSpPr/>
            <p:nvPr/>
          </p:nvSpPr>
          <p:spPr>
            <a:xfrm>
              <a:off x="6561617" y="384175"/>
              <a:ext cx="155575" cy="153988"/>
            </a:xfrm>
            <a:custGeom>
              <a:rect b="b" l="l" r="r" t="t"/>
              <a:pathLst>
                <a:path extrusionOk="0" h="256" w="256">
                  <a:moveTo>
                    <a:pt x="128" y="80"/>
                  </a:moveTo>
                  <a:cubicBezTo>
                    <a:pt x="155" y="80"/>
                    <a:pt x="176" y="102"/>
                    <a:pt x="176" y="128"/>
                  </a:cubicBezTo>
                  <a:cubicBezTo>
                    <a:pt x="176" y="155"/>
                    <a:pt x="155"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solidFill>
              <a:srgbClr val="8BA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4"/>
            <p:cNvSpPr/>
            <p:nvPr/>
          </p:nvSpPr>
          <p:spPr>
            <a:xfrm>
              <a:off x="6328253" y="384175"/>
              <a:ext cx="153988" cy="153988"/>
            </a:xfrm>
            <a:custGeom>
              <a:rect b="b" l="l" r="r" t="t"/>
              <a:pathLst>
                <a:path extrusionOk="0" h="256" w="256">
                  <a:moveTo>
                    <a:pt x="128" y="80"/>
                  </a:moveTo>
                  <a:cubicBezTo>
                    <a:pt x="154" y="80"/>
                    <a:pt x="176" y="102"/>
                    <a:pt x="176" y="128"/>
                  </a:cubicBezTo>
                  <a:cubicBezTo>
                    <a:pt x="176" y="155"/>
                    <a:pt x="154"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solidFill>
              <a:srgbClr val="8BA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4"/>
            <p:cNvSpPr/>
            <p:nvPr/>
          </p:nvSpPr>
          <p:spPr>
            <a:xfrm>
              <a:off x="6796565" y="384175"/>
              <a:ext cx="153988" cy="153988"/>
            </a:xfrm>
            <a:custGeom>
              <a:rect b="b" l="l" r="r" t="t"/>
              <a:pathLst>
                <a:path extrusionOk="0" h="256" w="256">
                  <a:moveTo>
                    <a:pt x="128" y="80"/>
                  </a:moveTo>
                  <a:cubicBezTo>
                    <a:pt x="155" y="80"/>
                    <a:pt x="177" y="102"/>
                    <a:pt x="177" y="128"/>
                  </a:cubicBezTo>
                  <a:cubicBezTo>
                    <a:pt x="177" y="155"/>
                    <a:pt x="155" y="177"/>
                    <a:pt x="128" y="177"/>
                  </a:cubicBezTo>
                  <a:cubicBezTo>
                    <a:pt x="101" y="177"/>
                    <a:pt x="80" y="155"/>
                    <a:pt x="80" y="128"/>
                  </a:cubicBezTo>
                  <a:cubicBezTo>
                    <a:pt x="80" y="102"/>
                    <a:pt x="101" y="80"/>
                    <a:pt x="128" y="80"/>
                  </a:cubicBezTo>
                  <a:close/>
                  <a:moveTo>
                    <a:pt x="128" y="256"/>
                  </a:moveTo>
                  <a:cubicBezTo>
                    <a:pt x="199" y="256"/>
                    <a:pt x="256" y="199"/>
                    <a:pt x="256" y="128"/>
                  </a:cubicBezTo>
                  <a:cubicBezTo>
                    <a:pt x="256" y="58"/>
                    <a:pt x="199" y="0"/>
                    <a:pt x="128" y="0"/>
                  </a:cubicBezTo>
                  <a:cubicBezTo>
                    <a:pt x="58" y="0"/>
                    <a:pt x="0" y="58"/>
                    <a:pt x="0" y="128"/>
                  </a:cubicBezTo>
                  <a:cubicBezTo>
                    <a:pt x="0" y="199"/>
                    <a:pt x="58" y="256"/>
                    <a:pt x="128" y="256"/>
                  </a:cubicBezTo>
                  <a:close/>
                </a:path>
              </a:pathLst>
            </a:custGeom>
            <a:solidFill>
              <a:srgbClr val="8BA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3" name="Google Shape;133;p4"/>
          <p:cNvSpPr txBox="1"/>
          <p:nvPr/>
        </p:nvSpPr>
        <p:spPr>
          <a:xfrm>
            <a:off x="6342154" y="1504244"/>
            <a:ext cx="105146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3 datasets</a:t>
            </a:r>
            <a:endParaRPr/>
          </a:p>
        </p:txBody>
      </p:sp>
      <p:sp>
        <p:nvSpPr>
          <p:cNvPr id="134" name="Google Shape;134;p4"/>
          <p:cNvSpPr txBox="1"/>
          <p:nvPr/>
        </p:nvSpPr>
        <p:spPr>
          <a:xfrm>
            <a:off x="5636877" y="3058040"/>
            <a:ext cx="3507000" cy="1662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chemeClr val="lt1"/>
                </a:solidFill>
                <a:latin typeface="Abel"/>
                <a:ea typeface="Abel"/>
                <a:cs typeface="Abel"/>
                <a:sym typeface="Abel"/>
              </a:rPr>
              <a:t>Findings of Repeated Review using Excel</a:t>
            </a:r>
            <a:endParaRPr/>
          </a:p>
          <a:p>
            <a:pPr indent="-171450" lvl="0" marL="171450" marR="0" rtl="0" algn="l">
              <a:lnSpc>
                <a:spcPct val="100000"/>
              </a:lnSpc>
              <a:spcBef>
                <a:spcPts val="0"/>
              </a:spcBef>
              <a:spcAft>
                <a:spcPts val="0"/>
              </a:spcAft>
              <a:buClr>
                <a:schemeClr val="lt1"/>
              </a:buClr>
              <a:buSzPts val="1000"/>
              <a:buFont typeface="Arial"/>
              <a:buChar char="•"/>
            </a:pPr>
            <a:r>
              <a:rPr lang="en-US" sz="1000">
                <a:solidFill>
                  <a:schemeClr val="lt1"/>
                </a:solidFill>
                <a:latin typeface="Abel"/>
                <a:ea typeface="Abel"/>
                <a:cs typeface="Abel"/>
                <a:sym typeface="Abel"/>
              </a:rPr>
              <a:t>The data for </a:t>
            </a:r>
            <a:r>
              <a:rPr b="0" i="0" lang="en-US" sz="1000" u="none" cap="none" strike="noStrike">
                <a:solidFill>
                  <a:schemeClr val="lt1"/>
                </a:solidFill>
                <a:latin typeface="Abel"/>
                <a:ea typeface="Abel"/>
                <a:cs typeface="Abel"/>
                <a:sym typeface="Abel"/>
              </a:rPr>
              <a:t>Covid 19 cases from Government websites was reliable</a:t>
            </a:r>
            <a:endParaRPr/>
          </a:p>
          <a:p>
            <a:pPr indent="-171450" lvl="0" marL="171450" marR="0" rtl="0" algn="l">
              <a:lnSpc>
                <a:spcPct val="100000"/>
              </a:lnSpc>
              <a:spcBef>
                <a:spcPts val="0"/>
              </a:spcBef>
              <a:spcAft>
                <a:spcPts val="0"/>
              </a:spcAft>
              <a:buClr>
                <a:schemeClr val="lt1"/>
              </a:buClr>
              <a:buSzPts val="1000"/>
              <a:buFont typeface="Arial"/>
              <a:buChar char="•"/>
            </a:pPr>
            <a:r>
              <a:rPr b="0" i="0" lang="en-US" sz="1000" u="none" cap="none" strike="noStrike">
                <a:solidFill>
                  <a:schemeClr val="lt1"/>
                </a:solidFill>
                <a:latin typeface="Abel"/>
                <a:ea typeface="Abel"/>
                <a:cs typeface="Abel"/>
                <a:sym typeface="Abel"/>
              </a:rPr>
              <a:t>Instead of using daily new cases, </a:t>
            </a:r>
            <a:r>
              <a:rPr lang="en-US" sz="1000">
                <a:solidFill>
                  <a:schemeClr val="lt1"/>
                </a:solidFill>
                <a:latin typeface="Abel"/>
                <a:ea typeface="Abel"/>
                <a:cs typeface="Abel"/>
                <a:sym typeface="Abel"/>
              </a:rPr>
              <a:t>“M</a:t>
            </a:r>
            <a:r>
              <a:rPr b="0" i="0" lang="en-US" sz="1000" u="none" cap="none" strike="noStrike">
                <a:solidFill>
                  <a:schemeClr val="lt1"/>
                </a:solidFill>
                <a:latin typeface="Abel"/>
                <a:ea typeface="Abel"/>
                <a:cs typeface="Abel"/>
                <a:sym typeface="Abel"/>
              </a:rPr>
              <a:t>oving Averages</a:t>
            </a:r>
            <a:r>
              <a:rPr lang="en-US" sz="1000">
                <a:solidFill>
                  <a:schemeClr val="lt1"/>
                </a:solidFill>
                <a:latin typeface="Abel"/>
                <a:ea typeface="Abel"/>
                <a:cs typeface="Abel"/>
                <a:sym typeface="Abel"/>
              </a:rPr>
              <a:t>”</a:t>
            </a:r>
            <a:r>
              <a:rPr b="0" i="0" lang="en-US" sz="1000" u="none" cap="none" strike="noStrike">
                <a:solidFill>
                  <a:schemeClr val="lt1"/>
                </a:solidFill>
                <a:latin typeface="Abel"/>
                <a:ea typeface="Abel"/>
                <a:cs typeface="Abel"/>
                <a:sym typeface="Abel"/>
              </a:rPr>
              <a:t> was used to remove anomalies</a:t>
            </a:r>
            <a:endParaRPr/>
          </a:p>
          <a:p>
            <a:pPr indent="-171450" lvl="0" marL="171450" marR="0" rtl="0" algn="l">
              <a:lnSpc>
                <a:spcPct val="100000"/>
              </a:lnSpc>
              <a:spcBef>
                <a:spcPts val="0"/>
              </a:spcBef>
              <a:spcAft>
                <a:spcPts val="0"/>
              </a:spcAft>
              <a:buClr>
                <a:schemeClr val="lt1"/>
              </a:buClr>
              <a:buSzPts val="1000"/>
              <a:buFont typeface="Arial"/>
              <a:buChar char="•"/>
            </a:pPr>
            <a:r>
              <a:rPr b="0" i="0" lang="en-US" sz="1000" u="none" cap="none" strike="noStrike">
                <a:solidFill>
                  <a:schemeClr val="lt1"/>
                </a:solidFill>
                <a:latin typeface="Abel"/>
                <a:ea typeface="Abel"/>
                <a:cs typeface="Abel"/>
                <a:sym typeface="Abel"/>
              </a:rPr>
              <a:t>To further smoothen city cases data </a:t>
            </a:r>
            <a:r>
              <a:rPr lang="en-US" sz="1000">
                <a:solidFill>
                  <a:schemeClr val="lt1"/>
                </a:solidFill>
                <a:latin typeface="Abel"/>
                <a:ea typeface="Abel"/>
                <a:cs typeface="Abel"/>
                <a:sym typeface="Abel"/>
              </a:rPr>
              <a:t>“M</a:t>
            </a:r>
            <a:r>
              <a:rPr b="0" i="0" lang="en-US" sz="1000" u="none" cap="none" strike="noStrike">
                <a:solidFill>
                  <a:schemeClr val="lt1"/>
                </a:solidFill>
                <a:latin typeface="Abel"/>
                <a:ea typeface="Abel"/>
                <a:cs typeface="Abel"/>
                <a:sym typeface="Abel"/>
              </a:rPr>
              <a:t>oving </a:t>
            </a:r>
            <a:r>
              <a:rPr lang="en-US" sz="1000">
                <a:solidFill>
                  <a:schemeClr val="lt1"/>
                </a:solidFill>
                <a:latin typeface="Abel"/>
                <a:ea typeface="Abel"/>
                <a:cs typeface="Abel"/>
                <a:sym typeface="Abel"/>
              </a:rPr>
              <a:t>A</a:t>
            </a:r>
            <a:r>
              <a:rPr b="0" i="0" lang="en-US" sz="1000" u="none" cap="none" strike="noStrike">
                <a:solidFill>
                  <a:schemeClr val="lt1"/>
                </a:solidFill>
                <a:latin typeface="Abel"/>
                <a:ea typeface="Abel"/>
                <a:cs typeface="Abel"/>
                <a:sym typeface="Abel"/>
              </a:rPr>
              <a:t>verages</a:t>
            </a:r>
            <a:r>
              <a:rPr lang="en-US" sz="1000">
                <a:solidFill>
                  <a:schemeClr val="lt1"/>
                </a:solidFill>
                <a:latin typeface="Abel"/>
                <a:ea typeface="Abel"/>
                <a:cs typeface="Abel"/>
                <a:sym typeface="Abel"/>
              </a:rPr>
              <a:t>”</a:t>
            </a:r>
            <a:r>
              <a:rPr b="0" i="0" lang="en-US" sz="1000" u="none" cap="none" strike="noStrike">
                <a:solidFill>
                  <a:schemeClr val="lt1"/>
                </a:solidFill>
                <a:latin typeface="Abel"/>
                <a:ea typeface="Abel"/>
                <a:cs typeface="Abel"/>
                <a:sym typeface="Abel"/>
              </a:rPr>
              <a:t> per 100K population was considered</a:t>
            </a:r>
            <a:endParaRPr/>
          </a:p>
          <a:p>
            <a:pPr indent="-171450" lvl="0" marL="171450" marR="0" rtl="0" algn="l">
              <a:lnSpc>
                <a:spcPct val="100000"/>
              </a:lnSpc>
              <a:spcBef>
                <a:spcPts val="0"/>
              </a:spcBef>
              <a:spcAft>
                <a:spcPts val="0"/>
              </a:spcAft>
              <a:buClr>
                <a:schemeClr val="lt1"/>
              </a:buClr>
              <a:buSzPts val="1000"/>
              <a:buFont typeface="Arial"/>
              <a:buChar char="•"/>
            </a:pPr>
            <a:r>
              <a:rPr b="0" i="0" lang="en-US" sz="1000" u="none" cap="none" strike="noStrike">
                <a:solidFill>
                  <a:schemeClr val="lt1"/>
                </a:solidFill>
                <a:latin typeface="Abel"/>
                <a:ea typeface="Abel"/>
                <a:cs typeface="Abel"/>
                <a:sym typeface="Abel"/>
              </a:rPr>
              <a:t>15 days </a:t>
            </a:r>
            <a:r>
              <a:rPr lang="en-US" sz="1000">
                <a:solidFill>
                  <a:schemeClr val="lt1"/>
                </a:solidFill>
                <a:latin typeface="Abel"/>
                <a:ea typeface="Abel"/>
                <a:cs typeface="Abel"/>
                <a:sym typeface="Abel"/>
              </a:rPr>
              <a:t>“M</a:t>
            </a:r>
            <a:r>
              <a:rPr b="0" i="0" lang="en-US" sz="1000" u="none" cap="none" strike="noStrike">
                <a:solidFill>
                  <a:schemeClr val="lt1"/>
                </a:solidFill>
                <a:latin typeface="Abel"/>
                <a:ea typeface="Abel"/>
                <a:cs typeface="Abel"/>
                <a:sym typeface="Abel"/>
              </a:rPr>
              <a:t>oving </a:t>
            </a:r>
            <a:r>
              <a:rPr lang="en-US" sz="1000">
                <a:solidFill>
                  <a:schemeClr val="lt1"/>
                </a:solidFill>
                <a:latin typeface="Abel"/>
                <a:ea typeface="Abel"/>
                <a:cs typeface="Abel"/>
                <a:sym typeface="Abel"/>
              </a:rPr>
              <a:t>A</a:t>
            </a:r>
            <a:r>
              <a:rPr b="0" i="0" lang="en-US" sz="1000" u="none" cap="none" strike="noStrike">
                <a:solidFill>
                  <a:schemeClr val="lt1"/>
                </a:solidFill>
                <a:latin typeface="Abel"/>
                <a:ea typeface="Abel"/>
                <a:cs typeface="Abel"/>
                <a:sym typeface="Abel"/>
              </a:rPr>
              <a:t>verages</a:t>
            </a:r>
            <a:r>
              <a:rPr b="0" i="0" lang="en-US" sz="1000" u="none" cap="none" strike="noStrike">
                <a:solidFill>
                  <a:schemeClr val="lt1"/>
                </a:solidFill>
                <a:latin typeface="Abel"/>
                <a:ea typeface="Abel"/>
                <a:cs typeface="Abel"/>
                <a:sym typeface="Abel"/>
              </a:rPr>
              <a:t>"</a:t>
            </a:r>
            <a:r>
              <a:rPr b="0" i="0" lang="en-US" sz="1000" u="none" cap="none" strike="noStrike">
                <a:solidFill>
                  <a:schemeClr val="lt1"/>
                </a:solidFill>
                <a:latin typeface="Abel"/>
                <a:ea typeface="Abel"/>
                <a:cs typeface="Abel"/>
                <a:sym typeface="Abel"/>
              </a:rPr>
              <a:t> for temperature and humidity were ta</a:t>
            </a:r>
            <a:r>
              <a:rPr lang="en-US" sz="1000">
                <a:solidFill>
                  <a:schemeClr val="lt1"/>
                </a:solidFill>
                <a:latin typeface="Abel"/>
                <a:ea typeface="Abel"/>
                <a:cs typeface="Abel"/>
                <a:sym typeface="Abel"/>
              </a:rPr>
              <a:t>ken in consideration given that the virus</a:t>
            </a:r>
            <a:r>
              <a:rPr b="0" i="0" lang="en-US" sz="1000" u="none" cap="none" strike="noStrike">
                <a:solidFill>
                  <a:schemeClr val="lt1"/>
                </a:solidFill>
                <a:latin typeface="Abel"/>
                <a:ea typeface="Abel"/>
                <a:cs typeface="Abel"/>
                <a:sym typeface="Abel"/>
              </a:rPr>
              <a:t> incubation period is 15 days</a:t>
            </a:r>
            <a:endParaRPr/>
          </a:p>
        </p:txBody>
      </p:sp>
      <p:pic>
        <p:nvPicPr>
          <p:cNvPr descr="{&quot;Key&quot;:&quot;POWER_USER_SHAPE_ICON&quot;,&quot;Value&quot;:&quot;POWER_USER_SHAPE_ICON_STYLE_1&quot;}" id="135" name="Google Shape;135;p4"/>
          <p:cNvPicPr preferRelativeResize="0"/>
          <p:nvPr/>
        </p:nvPicPr>
        <p:blipFill rotWithShape="1">
          <a:blip r:embed="rId4">
            <a:alphaModFix/>
          </a:blip>
          <a:srcRect b="0" l="0" r="0" t="0"/>
          <a:stretch/>
        </p:blipFill>
        <p:spPr>
          <a:xfrm>
            <a:off x="6822797" y="2064709"/>
            <a:ext cx="777402" cy="777402"/>
          </a:xfrm>
          <a:prstGeom prst="rect">
            <a:avLst/>
          </a:prstGeom>
          <a:noFill/>
          <a:ln>
            <a:noFill/>
          </a:ln>
        </p:spPr>
      </p:pic>
      <p:sp>
        <p:nvSpPr>
          <p:cNvPr descr="{&quot;Key&quot;:&quot;POWER_USER_SHAPE_ICON&quot;,&quot;Value&quot;:&quot;POWER_USER_SHAPE_ICON_STYLE_1&quot;}" id="136" name="Google Shape;136;p4"/>
          <p:cNvSpPr/>
          <p:nvPr/>
        </p:nvSpPr>
        <p:spPr>
          <a:xfrm>
            <a:off x="3574947" y="1466341"/>
            <a:ext cx="1717872" cy="1870086"/>
          </a:xfrm>
          <a:custGeom>
            <a:rect b="b" l="l" r="r" t="t"/>
            <a:pathLst>
              <a:path extrusionOk="0" h="800" w="736">
                <a:moveTo>
                  <a:pt x="626" y="300"/>
                </a:moveTo>
                <a:lnTo>
                  <a:pt x="368" y="300"/>
                </a:lnTo>
                <a:lnTo>
                  <a:pt x="368" y="266"/>
                </a:lnTo>
                <a:lnTo>
                  <a:pt x="455" y="266"/>
                </a:lnTo>
                <a:cubicBezTo>
                  <a:pt x="462" y="266"/>
                  <a:pt x="468" y="260"/>
                  <a:pt x="468" y="253"/>
                </a:cubicBezTo>
                <a:lnTo>
                  <a:pt x="468" y="80"/>
                </a:lnTo>
                <a:cubicBezTo>
                  <a:pt x="468" y="72"/>
                  <a:pt x="462" y="66"/>
                  <a:pt x="455" y="66"/>
                </a:cubicBezTo>
                <a:lnTo>
                  <a:pt x="368" y="66"/>
                </a:lnTo>
                <a:lnTo>
                  <a:pt x="368" y="33"/>
                </a:lnTo>
                <a:cubicBezTo>
                  <a:pt x="368" y="15"/>
                  <a:pt x="353" y="0"/>
                  <a:pt x="334" y="0"/>
                </a:cubicBezTo>
                <a:cubicBezTo>
                  <a:pt x="316" y="0"/>
                  <a:pt x="301" y="15"/>
                  <a:pt x="301" y="33"/>
                </a:cubicBezTo>
                <a:lnTo>
                  <a:pt x="301" y="66"/>
                </a:lnTo>
                <a:lnTo>
                  <a:pt x="109" y="66"/>
                </a:lnTo>
                <a:cubicBezTo>
                  <a:pt x="102" y="66"/>
                  <a:pt x="92" y="70"/>
                  <a:pt x="87" y="75"/>
                </a:cubicBezTo>
                <a:lnTo>
                  <a:pt x="5" y="157"/>
                </a:lnTo>
                <a:cubicBezTo>
                  <a:pt x="0" y="162"/>
                  <a:pt x="0" y="170"/>
                  <a:pt x="5" y="175"/>
                </a:cubicBezTo>
                <a:lnTo>
                  <a:pt x="87" y="257"/>
                </a:lnTo>
                <a:cubicBezTo>
                  <a:pt x="92" y="262"/>
                  <a:pt x="102" y="266"/>
                  <a:pt x="109" y="266"/>
                </a:cubicBezTo>
                <a:lnTo>
                  <a:pt x="301" y="266"/>
                </a:lnTo>
                <a:lnTo>
                  <a:pt x="301" y="300"/>
                </a:lnTo>
                <a:lnTo>
                  <a:pt x="214" y="300"/>
                </a:lnTo>
                <a:cubicBezTo>
                  <a:pt x="207" y="300"/>
                  <a:pt x="201" y="306"/>
                  <a:pt x="201" y="313"/>
                </a:cubicBezTo>
                <a:lnTo>
                  <a:pt x="201" y="486"/>
                </a:lnTo>
                <a:cubicBezTo>
                  <a:pt x="201" y="494"/>
                  <a:pt x="207" y="500"/>
                  <a:pt x="214" y="500"/>
                </a:cubicBezTo>
                <a:lnTo>
                  <a:pt x="301" y="500"/>
                </a:lnTo>
                <a:lnTo>
                  <a:pt x="301" y="766"/>
                </a:lnTo>
                <a:cubicBezTo>
                  <a:pt x="301" y="785"/>
                  <a:pt x="316" y="800"/>
                  <a:pt x="334" y="800"/>
                </a:cubicBezTo>
                <a:cubicBezTo>
                  <a:pt x="353" y="800"/>
                  <a:pt x="368" y="785"/>
                  <a:pt x="368" y="766"/>
                </a:cubicBezTo>
                <a:lnTo>
                  <a:pt x="368" y="500"/>
                </a:lnTo>
                <a:lnTo>
                  <a:pt x="626" y="500"/>
                </a:lnTo>
                <a:cubicBezTo>
                  <a:pt x="633" y="500"/>
                  <a:pt x="643" y="496"/>
                  <a:pt x="648" y="491"/>
                </a:cubicBezTo>
                <a:lnTo>
                  <a:pt x="731" y="409"/>
                </a:lnTo>
                <a:cubicBezTo>
                  <a:pt x="736" y="404"/>
                  <a:pt x="736" y="396"/>
                  <a:pt x="731" y="391"/>
                </a:cubicBezTo>
                <a:lnTo>
                  <a:pt x="648" y="309"/>
                </a:lnTo>
                <a:cubicBezTo>
                  <a:pt x="643" y="304"/>
                  <a:pt x="633" y="300"/>
                  <a:pt x="626" y="300"/>
                </a:cubicBezTo>
              </a:path>
            </a:pathLst>
          </a:cu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4"/>
          <p:cNvSpPr txBox="1"/>
          <p:nvPr/>
        </p:nvSpPr>
        <p:spPr>
          <a:xfrm>
            <a:off x="3760018" y="1691314"/>
            <a:ext cx="94330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Round 1</a:t>
            </a:r>
            <a:endParaRPr/>
          </a:p>
        </p:txBody>
      </p:sp>
      <p:sp>
        <p:nvSpPr>
          <p:cNvPr id="138" name="Google Shape;138;p4"/>
          <p:cNvSpPr txBox="1"/>
          <p:nvPr/>
        </p:nvSpPr>
        <p:spPr>
          <a:xfrm>
            <a:off x="4276047" y="2247495"/>
            <a:ext cx="94330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Round 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5"/>
          <p:cNvSpPr txBox="1"/>
          <p:nvPr>
            <p:ph type="title"/>
          </p:nvPr>
        </p:nvSpPr>
        <p:spPr>
          <a:xfrm>
            <a:off x="124835" y="47523"/>
            <a:ext cx="7696056" cy="6651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600"/>
              <a:buNone/>
            </a:pPr>
            <a:r>
              <a:rPr lang="en-US"/>
              <a:t>Data Analysis- Compare New Cases</a:t>
            </a:r>
            <a:endParaRPr/>
          </a:p>
        </p:txBody>
      </p:sp>
      <p:sp>
        <p:nvSpPr>
          <p:cNvPr id="144" name="Google Shape;144;p5"/>
          <p:cNvSpPr txBox="1"/>
          <p:nvPr/>
        </p:nvSpPr>
        <p:spPr>
          <a:xfrm>
            <a:off x="2406616" y="725037"/>
            <a:ext cx="376606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Abel"/>
                <a:ea typeface="Abel"/>
                <a:cs typeface="Abel"/>
                <a:sym typeface="Abel"/>
              </a:rPr>
              <a:t>No. of cases per 100K population (7 days average)</a:t>
            </a:r>
            <a:endParaRPr/>
          </a:p>
          <a:p>
            <a:pPr indent="0" lvl="0" marL="0" marR="0" rtl="0" algn="l">
              <a:lnSpc>
                <a:spcPct val="100000"/>
              </a:lnSpc>
              <a:spcBef>
                <a:spcPts val="0"/>
              </a:spcBef>
              <a:spcAft>
                <a:spcPts val="0"/>
              </a:spcAft>
              <a:buNone/>
            </a:pPr>
            <a:r>
              <a:t/>
            </a:r>
            <a:endParaRPr b="1" i="0" sz="1400" u="none" cap="none" strike="noStrike">
              <a:solidFill>
                <a:schemeClr val="lt1"/>
              </a:solidFill>
              <a:latin typeface="Arial"/>
              <a:ea typeface="Arial"/>
              <a:cs typeface="Arial"/>
              <a:sym typeface="Arial"/>
            </a:endParaRPr>
          </a:p>
        </p:txBody>
      </p:sp>
      <p:grpSp>
        <p:nvGrpSpPr>
          <p:cNvPr id="145" name="Google Shape;145;p5"/>
          <p:cNvGrpSpPr/>
          <p:nvPr/>
        </p:nvGrpSpPr>
        <p:grpSpPr>
          <a:xfrm>
            <a:off x="1566156" y="1089923"/>
            <a:ext cx="5549922" cy="2899445"/>
            <a:chOff x="0" y="1095300"/>
            <a:chExt cx="6657424" cy="3892775"/>
          </a:xfrm>
        </p:grpSpPr>
        <p:pic>
          <p:nvPicPr>
            <p:cNvPr id="146" name="Google Shape;146;p5"/>
            <p:cNvPicPr preferRelativeResize="0"/>
            <p:nvPr/>
          </p:nvPicPr>
          <p:blipFill rotWithShape="1">
            <a:blip r:embed="rId3">
              <a:alphaModFix/>
            </a:blip>
            <a:srcRect b="0" l="0" r="0" t="0"/>
            <a:stretch/>
          </p:blipFill>
          <p:spPr>
            <a:xfrm>
              <a:off x="0" y="1095300"/>
              <a:ext cx="6657424" cy="3892775"/>
            </a:xfrm>
            <a:prstGeom prst="rect">
              <a:avLst/>
            </a:prstGeom>
            <a:noFill/>
            <a:ln>
              <a:noFill/>
            </a:ln>
          </p:spPr>
        </p:pic>
        <p:sp>
          <p:nvSpPr>
            <p:cNvPr id="147" name="Google Shape;147;p5"/>
            <p:cNvSpPr/>
            <p:nvPr/>
          </p:nvSpPr>
          <p:spPr>
            <a:xfrm>
              <a:off x="1324725" y="2064800"/>
              <a:ext cx="2331300" cy="2545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A</a:t>
              </a:r>
              <a:endParaRPr b="0" i="0" sz="2100" u="none" cap="none" strike="noStrike">
                <a:solidFill>
                  <a:srgbClr val="000000"/>
                </a:solidFill>
                <a:latin typeface="Arial"/>
                <a:ea typeface="Arial"/>
                <a:cs typeface="Arial"/>
                <a:sym typeface="Arial"/>
              </a:endParaRPr>
            </a:p>
          </p:txBody>
        </p:sp>
        <p:sp>
          <p:nvSpPr>
            <p:cNvPr id="148" name="Google Shape;148;p5"/>
            <p:cNvSpPr/>
            <p:nvPr/>
          </p:nvSpPr>
          <p:spPr>
            <a:xfrm>
              <a:off x="4692050" y="1780100"/>
              <a:ext cx="1359900" cy="1817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B</a:t>
              </a:r>
              <a:endParaRPr b="0" i="0" sz="1800" u="none" cap="none" strike="noStrike">
                <a:solidFill>
                  <a:srgbClr val="000000"/>
                </a:solidFill>
                <a:latin typeface="Arial"/>
                <a:ea typeface="Arial"/>
                <a:cs typeface="Arial"/>
                <a:sym typeface="Arial"/>
              </a:endParaRPr>
            </a:p>
          </p:txBody>
        </p:sp>
        <p:sp>
          <p:nvSpPr>
            <p:cNvPr id="149" name="Google Shape;149;p5"/>
            <p:cNvSpPr/>
            <p:nvPr/>
          </p:nvSpPr>
          <p:spPr>
            <a:xfrm>
              <a:off x="3656025" y="2352675"/>
              <a:ext cx="1095300" cy="1817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C</a:t>
              </a:r>
              <a:endParaRPr b="0" i="0" sz="1800" u="none" cap="none" strike="noStrike">
                <a:solidFill>
                  <a:srgbClr val="000000"/>
                </a:solidFill>
                <a:latin typeface="Arial"/>
                <a:ea typeface="Arial"/>
                <a:cs typeface="Arial"/>
                <a:sym typeface="Arial"/>
              </a:endParaRPr>
            </a:p>
          </p:txBody>
        </p:sp>
      </p:grpSp>
      <p:sp>
        <p:nvSpPr>
          <p:cNvPr id="150" name="Google Shape;150;p5"/>
          <p:cNvSpPr txBox="1"/>
          <p:nvPr/>
        </p:nvSpPr>
        <p:spPr>
          <a:xfrm>
            <a:off x="-107853" y="2169599"/>
            <a:ext cx="1694100" cy="2031900"/>
          </a:xfrm>
          <a:prstGeom prst="rect">
            <a:avLst/>
          </a:prstGeom>
          <a:noFill/>
          <a:ln>
            <a:noFill/>
          </a:ln>
        </p:spPr>
        <p:txBody>
          <a:bodyPr anchorCtr="0" anchor="t" bIns="91425" lIns="91425" spcFirstLastPara="1" rIns="91425" wrap="square" tIns="91425">
            <a:spAutoFit/>
          </a:bodyPr>
          <a:lstStyle/>
          <a:p>
            <a:pPr indent="0" lvl="0" marL="158750" marR="0" rtl="0" algn="l">
              <a:lnSpc>
                <a:spcPct val="100000"/>
              </a:lnSpc>
              <a:spcBef>
                <a:spcPts val="0"/>
              </a:spcBef>
              <a:spcAft>
                <a:spcPts val="0"/>
              </a:spcAft>
              <a:buNone/>
            </a:pPr>
            <a:r>
              <a:rPr lang="en-US" sz="1200">
                <a:solidFill>
                  <a:schemeClr val="lt1"/>
                </a:solidFill>
                <a:latin typeface="Abel"/>
                <a:ea typeface="Abel"/>
                <a:cs typeface="Abel"/>
                <a:sym typeface="Abel"/>
              </a:rPr>
              <a:t>For the</a:t>
            </a:r>
            <a:r>
              <a:rPr b="0" i="0" lang="en-US" sz="1200" u="none" cap="none" strike="noStrike">
                <a:solidFill>
                  <a:schemeClr val="lt1"/>
                </a:solidFill>
                <a:latin typeface="Abel"/>
                <a:ea typeface="Abel"/>
                <a:cs typeface="Abel"/>
                <a:sym typeface="Abel"/>
              </a:rPr>
              <a:t> period between May 2020 to Nov 2020, we can see that the weather is a variable that can directly impact the number of confirmed Covid Cases, especifically Cold weather.</a:t>
            </a:r>
            <a:endParaRPr b="0" i="0" sz="1200" u="none" cap="none" strike="noStrike">
              <a:solidFill>
                <a:schemeClr val="lt1"/>
              </a:solidFill>
              <a:latin typeface="Abel"/>
              <a:ea typeface="Abel"/>
              <a:cs typeface="Abel"/>
              <a:sym typeface="Abel"/>
            </a:endParaRPr>
          </a:p>
          <a:p>
            <a:pPr indent="0" lvl="0" marL="45720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bel"/>
                <a:ea typeface="Abel"/>
                <a:cs typeface="Abel"/>
                <a:sym typeface="Abel"/>
              </a:rPr>
              <a:t> </a:t>
            </a:r>
            <a:endParaRPr b="0" i="0" sz="1200" u="none" cap="none" strike="noStrike">
              <a:solidFill>
                <a:schemeClr val="lt1"/>
              </a:solidFill>
              <a:latin typeface="Abel"/>
              <a:ea typeface="Abel"/>
              <a:cs typeface="Abel"/>
              <a:sym typeface="Abel"/>
            </a:endParaRPr>
          </a:p>
        </p:txBody>
      </p:sp>
      <p:sp>
        <p:nvSpPr>
          <p:cNvPr id="151" name="Google Shape;151;p5"/>
          <p:cNvSpPr txBox="1"/>
          <p:nvPr/>
        </p:nvSpPr>
        <p:spPr>
          <a:xfrm>
            <a:off x="1749624" y="3814495"/>
            <a:ext cx="2822376" cy="1477297"/>
          </a:xfrm>
          <a:prstGeom prst="rect">
            <a:avLst/>
          </a:prstGeom>
          <a:noFill/>
          <a:ln>
            <a:noFill/>
          </a:ln>
        </p:spPr>
        <p:txBody>
          <a:bodyPr anchorCtr="0" anchor="t" bIns="91425" lIns="91425" spcFirstLastPara="1" rIns="91425" wrap="square" tIns="91425">
            <a:spAutoFit/>
          </a:bodyPr>
          <a:lstStyle/>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bel"/>
              <a:ea typeface="Abel"/>
              <a:cs typeface="Abel"/>
              <a:sym typeface="Abel"/>
            </a:endParaRPr>
          </a:p>
          <a:p>
            <a:pPr indent="0" lvl="0" marL="158750" marR="0" rtl="0" algn="just">
              <a:lnSpc>
                <a:spcPct val="100000"/>
              </a:lnSpc>
              <a:spcBef>
                <a:spcPts val="0"/>
              </a:spcBef>
              <a:spcAft>
                <a:spcPts val="0"/>
              </a:spcAft>
              <a:buNone/>
            </a:pPr>
            <a:r>
              <a:rPr b="0" i="0" lang="en-US" sz="1200" u="none" cap="none" strike="noStrike">
                <a:solidFill>
                  <a:schemeClr val="lt1"/>
                </a:solidFill>
                <a:latin typeface="Abel"/>
                <a:ea typeface="Abel"/>
                <a:cs typeface="Abel"/>
                <a:sym typeface="Abel"/>
              </a:rPr>
              <a:t>Zone A: </a:t>
            </a:r>
            <a:endParaRPr/>
          </a:p>
          <a:p>
            <a:pPr indent="0" lvl="0" marL="158750" marR="0" rtl="0" algn="just">
              <a:lnSpc>
                <a:spcPct val="100000"/>
              </a:lnSpc>
              <a:spcBef>
                <a:spcPts val="0"/>
              </a:spcBef>
              <a:spcAft>
                <a:spcPts val="0"/>
              </a:spcAft>
              <a:buNone/>
            </a:pPr>
            <a:r>
              <a:rPr b="0" i="0" lang="en-US" sz="1200" u="none" cap="none" strike="noStrike">
                <a:solidFill>
                  <a:schemeClr val="lt1"/>
                </a:solidFill>
                <a:latin typeface="Abel"/>
                <a:ea typeface="Abel"/>
                <a:cs typeface="Abel"/>
                <a:sym typeface="Abel"/>
              </a:rPr>
              <a:t>As New York was going through a hotter weather, Sao Paulo was going through winter and an increase on the number of cases.</a:t>
            </a:r>
            <a:endParaRPr b="0" i="0" sz="1200" u="none" cap="none" strike="noStrike">
              <a:solidFill>
                <a:schemeClr val="lt1"/>
              </a:solidFill>
              <a:latin typeface="Abel"/>
              <a:ea typeface="Abel"/>
              <a:cs typeface="Abel"/>
              <a:sym typeface="Abe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bel"/>
              <a:ea typeface="Abel"/>
              <a:cs typeface="Abel"/>
              <a:sym typeface="Abel"/>
            </a:endParaRPr>
          </a:p>
        </p:txBody>
      </p:sp>
      <p:sp>
        <p:nvSpPr>
          <p:cNvPr id="152" name="Google Shape;152;p5"/>
          <p:cNvSpPr txBox="1"/>
          <p:nvPr/>
        </p:nvSpPr>
        <p:spPr>
          <a:xfrm>
            <a:off x="5864424" y="3989368"/>
            <a:ext cx="2822376" cy="1107965"/>
          </a:xfrm>
          <a:prstGeom prst="rect">
            <a:avLst/>
          </a:prstGeom>
          <a:noFill/>
          <a:ln>
            <a:noFill/>
          </a:ln>
        </p:spPr>
        <p:txBody>
          <a:bodyPr anchorCtr="0" anchor="t" bIns="91425" lIns="91425" spcFirstLastPara="1" rIns="91425" wrap="square" tIns="91425">
            <a:spAutoFit/>
          </a:bodyPr>
          <a:lstStyle/>
          <a:p>
            <a:pPr indent="0" lvl="0" marL="158750" marR="0" rtl="0" algn="l">
              <a:lnSpc>
                <a:spcPct val="100000"/>
              </a:lnSpc>
              <a:spcBef>
                <a:spcPts val="0"/>
              </a:spcBef>
              <a:spcAft>
                <a:spcPts val="0"/>
              </a:spcAft>
              <a:buNone/>
            </a:pPr>
            <a:r>
              <a:rPr b="0" i="0" lang="en-US" sz="1200" u="none" cap="none" strike="noStrike">
                <a:solidFill>
                  <a:schemeClr val="lt1"/>
                </a:solidFill>
                <a:latin typeface="Abel"/>
                <a:ea typeface="Abel"/>
                <a:cs typeface="Abel"/>
                <a:sym typeface="Abel"/>
              </a:rPr>
              <a:t>Zone C: </a:t>
            </a:r>
            <a:endParaRPr/>
          </a:p>
          <a:p>
            <a:pPr indent="0" lvl="0" marL="158750" marR="0" rtl="0" algn="l">
              <a:lnSpc>
                <a:spcPct val="100000"/>
              </a:lnSpc>
              <a:spcBef>
                <a:spcPts val="0"/>
              </a:spcBef>
              <a:spcAft>
                <a:spcPts val="0"/>
              </a:spcAft>
              <a:buNone/>
            </a:pPr>
            <a:r>
              <a:rPr b="0" i="0" lang="en-US" sz="1200" u="none" cap="none" strike="noStrike">
                <a:solidFill>
                  <a:schemeClr val="lt1"/>
                </a:solidFill>
                <a:latin typeface="Abel"/>
                <a:ea typeface="Abel"/>
                <a:cs typeface="Abel"/>
                <a:sym typeface="Abel"/>
              </a:rPr>
              <a:t>In this zone occurs a season transition for both cities; The temperatures are slightly similar. Therefore, the number of cases also follow  the same tendency. </a:t>
            </a:r>
            <a:endParaRPr b="0" i="0" sz="1200" u="none" cap="none" strike="noStrike">
              <a:solidFill>
                <a:schemeClr val="lt1"/>
              </a:solidFill>
              <a:latin typeface="Abel"/>
              <a:ea typeface="Abel"/>
              <a:cs typeface="Abel"/>
              <a:sym typeface="Abel"/>
            </a:endParaRPr>
          </a:p>
        </p:txBody>
      </p:sp>
      <p:sp>
        <p:nvSpPr>
          <p:cNvPr id="153" name="Google Shape;153;p5"/>
          <p:cNvSpPr txBox="1"/>
          <p:nvPr/>
        </p:nvSpPr>
        <p:spPr>
          <a:xfrm>
            <a:off x="6920346" y="1247795"/>
            <a:ext cx="2223600" cy="1662300"/>
          </a:xfrm>
          <a:prstGeom prst="rect">
            <a:avLst/>
          </a:prstGeom>
          <a:noFill/>
          <a:ln>
            <a:noFill/>
          </a:ln>
        </p:spPr>
        <p:txBody>
          <a:bodyPr anchorCtr="0" anchor="t" bIns="91425" lIns="91425" spcFirstLastPara="1" rIns="91425" wrap="square" tIns="91425">
            <a:spAutoFit/>
          </a:bodyPr>
          <a:lstStyle/>
          <a:p>
            <a:pPr indent="0" lvl="0" marL="158750" marR="0" rtl="0" algn="l">
              <a:lnSpc>
                <a:spcPct val="100000"/>
              </a:lnSpc>
              <a:spcBef>
                <a:spcPts val="0"/>
              </a:spcBef>
              <a:spcAft>
                <a:spcPts val="0"/>
              </a:spcAft>
              <a:buNone/>
            </a:pPr>
            <a:r>
              <a:rPr b="0" i="0" lang="en-US" sz="1200" u="none" cap="none" strike="noStrike">
                <a:solidFill>
                  <a:schemeClr val="lt1"/>
                </a:solidFill>
                <a:latin typeface="Abel"/>
                <a:ea typeface="Abel"/>
                <a:cs typeface="Abel"/>
                <a:sym typeface="Abel"/>
              </a:rPr>
              <a:t>Zone B :</a:t>
            </a:r>
            <a:endParaRPr/>
          </a:p>
          <a:p>
            <a:pPr indent="0" lvl="0" marL="158750" marR="0" rtl="0" algn="l">
              <a:lnSpc>
                <a:spcPct val="100000"/>
              </a:lnSpc>
              <a:spcBef>
                <a:spcPts val="0"/>
              </a:spcBef>
              <a:spcAft>
                <a:spcPts val="0"/>
              </a:spcAft>
              <a:buNone/>
            </a:pPr>
            <a:r>
              <a:rPr lang="en-US" sz="1200">
                <a:solidFill>
                  <a:schemeClr val="lt1"/>
                </a:solidFill>
                <a:latin typeface="Abel"/>
                <a:ea typeface="Abel"/>
                <a:cs typeface="Abel"/>
                <a:sym typeface="Abel"/>
              </a:rPr>
              <a:t>Sao Paulo </a:t>
            </a:r>
            <a:r>
              <a:rPr b="0" i="0" lang="en-US" sz="1200" u="none" cap="none" strike="noStrike">
                <a:solidFill>
                  <a:schemeClr val="lt1"/>
                </a:solidFill>
                <a:latin typeface="Abel"/>
                <a:ea typeface="Abel"/>
                <a:cs typeface="Abel"/>
                <a:sym typeface="Abel"/>
              </a:rPr>
              <a:t>doesn't follow the same trend as Zone A, possibly as result of the vaccination rate in both cities. NYC higher vaccination rate than Sao Paulo in the same period. </a:t>
            </a:r>
            <a:endParaRPr b="0" i="0" sz="1200" u="none" cap="none" strike="noStrike">
              <a:solidFill>
                <a:schemeClr val="lt1"/>
              </a:solidFill>
              <a:latin typeface="Abel"/>
              <a:ea typeface="Abel"/>
              <a:cs typeface="Abel"/>
              <a:sym typeface="Abel"/>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bel"/>
              <a:ea typeface="Abel"/>
              <a:cs typeface="Abel"/>
              <a:sym typeface="Abel"/>
            </a:endParaRPr>
          </a:p>
        </p:txBody>
      </p:sp>
      <p:cxnSp>
        <p:nvCxnSpPr>
          <p:cNvPr id="154" name="Google Shape;154;p5"/>
          <p:cNvCxnSpPr/>
          <p:nvPr/>
        </p:nvCxnSpPr>
        <p:spPr>
          <a:xfrm flipH="1" rot="10800000">
            <a:off x="6274733" y="1599981"/>
            <a:ext cx="841345" cy="569618"/>
          </a:xfrm>
          <a:prstGeom prst="straightConnector1">
            <a:avLst/>
          </a:prstGeom>
          <a:noFill/>
          <a:ln cap="flat" cmpd="sng" w="9525">
            <a:solidFill>
              <a:srgbClr val="01326D"/>
            </a:solidFill>
            <a:prstDash val="solid"/>
            <a:round/>
            <a:headEnd len="sm" w="sm" type="none"/>
            <a:tailEnd len="med" w="med" type="triangle"/>
          </a:ln>
        </p:spPr>
      </p:cxnSp>
      <p:cxnSp>
        <p:nvCxnSpPr>
          <p:cNvPr id="155" name="Google Shape;155;p5"/>
          <p:cNvCxnSpPr/>
          <p:nvPr/>
        </p:nvCxnSpPr>
        <p:spPr>
          <a:xfrm>
            <a:off x="5207267" y="3079484"/>
            <a:ext cx="837225" cy="1142832"/>
          </a:xfrm>
          <a:prstGeom prst="straightConnector1">
            <a:avLst/>
          </a:prstGeom>
          <a:noFill/>
          <a:ln cap="flat" cmpd="sng" w="9525">
            <a:solidFill>
              <a:srgbClr val="01326D"/>
            </a:solidFill>
            <a:prstDash val="solid"/>
            <a:round/>
            <a:headEnd len="sm" w="sm" type="none"/>
            <a:tailEnd len="med" w="med" type="triangle"/>
          </a:ln>
        </p:spPr>
      </p:cxnSp>
      <p:cxnSp>
        <p:nvCxnSpPr>
          <p:cNvPr id="156" name="Google Shape;156;p5"/>
          <p:cNvCxnSpPr/>
          <p:nvPr/>
        </p:nvCxnSpPr>
        <p:spPr>
          <a:xfrm flipH="1">
            <a:off x="2757056" y="3006436"/>
            <a:ext cx="772342" cy="1194458"/>
          </a:xfrm>
          <a:prstGeom prst="straightConnector1">
            <a:avLst/>
          </a:prstGeom>
          <a:noFill/>
          <a:ln cap="flat" cmpd="sng" w="9525">
            <a:solidFill>
              <a:srgbClr val="01326D"/>
            </a:solidFill>
            <a:prstDash val="solid"/>
            <a:round/>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6"/>
          <p:cNvSpPr txBox="1"/>
          <p:nvPr>
            <p:ph type="title"/>
          </p:nvPr>
        </p:nvSpPr>
        <p:spPr>
          <a:xfrm>
            <a:off x="124835" y="47523"/>
            <a:ext cx="7696056" cy="6651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600"/>
              <a:buNone/>
            </a:pPr>
            <a:r>
              <a:rPr lang="en-US"/>
              <a:t>Data Analysis- Compare Weather</a:t>
            </a:r>
            <a:endParaRPr/>
          </a:p>
        </p:txBody>
      </p:sp>
      <p:sp>
        <p:nvSpPr>
          <p:cNvPr id="162" name="Google Shape;162;p6"/>
          <p:cNvSpPr txBox="1"/>
          <p:nvPr/>
        </p:nvSpPr>
        <p:spPr>
          <a:xfrm>
            <a:off x="124835" y="868804"/>
            <a:ext cx="401753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lt1"/>
                </a:solidFill>
                <a:latin typeface="Abel"/>
                <a:ea typeface="Abel"/>
                <a:cs typeface="Abel"/>
                <a:sym typeface="Abel"/>
              </a:rPr>
              <a:t>Both cities temperature: 15 days average</a:t>
            </a:r>
            <a:endParaRPr/>
          </a:p>
        </p:txBody>
      </p:sp>
      <p:sp>
        <p:nvSpPr>
          <p:cNvPr id="163" name="Google Shape;163;p6"/>
          <p:cNvSpPr txBox="1"/>
          <p:nvPr/>
        </p:nvSpPr>
        <p:spPr>
          <a:xfrm>
            <a:off x="0" y="3554088"/>
            <a:ext cx="4142365" cy="1477297"/>
          </a:xfrm>
          <a:prstGeom prst="rect">
            <a:avLst/>
          </a:prstGeom>
          <a:noFill/>
          <a:ln>
            <a:noFill/>
          </a:ln>
        </p:spPr>
        <p:txBody>
          <a:bodyPr anchorCtr="0" anchor="t" bIns="91425" lIns="91425" spcFirstLastPara="1" rIns="91425" wrap="square" tIns="91425">
            <a:spAutoFit/>
          </a:bodyPr>
          <a:lstStyle/>
          <a:p>
            <a:pPr indent="0" lvl="0" marL="158750" marR="0" rtl="0" algn="l">
              <a:lnSpc>
                <a:spcPct val="100000"/>
              </a:lnSpc>
              <a:spcBef>
                <a:spcPts val="0"/>
              </a:spcBef>
              <a:spcAft>
                <a:spcPts val="0"/>
              </a:spcAft>
              <a:buNone/>
            </a:pPr>
            <a:r>
              <a:rPr b="0" i="0" lang="en-US" sz="1400" u="none" cap="none" strike="noStrike">
                <a:solidFill>
                  <a:schemeClr val="lt1"/>
                </a:solidFill>
                <a:latin typeface="Abel"/>
                <a:ea typeface="Abel"/>
                <a:cs typeface="Abel"/>
                <a:sym typeface="Abel"/>
              </a:rPr>
              <a:t>NY curve shows that there is a relation between weather and no. cases. Although, for Sao Paulo the 15 days temp avg is slightly linear. The reason of this discrepancy is possibly due to external factors as vaccination rate, lockdown restrictions, etc. </a:t>
            </a:r>
            <a:endParaRPr/>
          </a:p>
          <a:p>
            <a:pPr indent="0" lvl="0" marL="45720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bel"/>
                <a:ea typeface="Abel"/>
                <a:cs typeface="Abel"/>
                <a:sym typeface="Abel"/>
              </a:rPr>
              <a:t> </a:t>
            </a:r>
            <a:endParaRPr b="0" i="0" sz="1400" u="none" cap="none" strike="noStrike">
              <a:solidFill>
                <a:schemeClr val="lt1"/>
              </a:solidFill>
              <a:latin typeface="Abel"/>
              <a:ea typeface="Abel"/>
              <a:cs typeface="Abel"/>
              <a:sym typeface="Abel"/>
            </a:endParaRPr>
          </a:p>
        </p:txBody>
      </p:sp>
      <p:sp>
        <p:nvSpPr>
          <p:cNvPr id="164" name="Google Shape;164;p6"/>
          <p:cNvSpPr txBox="1"/>
          <p:nvPr/>
        </p:nvSpPr>
        <p:spPr>
          <a:xfrm>
            <a:off x="4742206" y="3554088"/>
            <a:ext cx="4401900" cy="1262100"/>
          </a:xfrm>
          <a:prstGeom prst="rect">
            <a:avLst/>
          </a:prstGeom>
          <a:noFill/>
          <a:ln>
            <a:noFill/>
          </a:ln>
        </p:spPr>
        <p:txBody>
          <a:bodyPr anchorCtr="0" anchor="t" bIns="91425" lIns="91425" spcFirstLastPara="1" rIns="91425" wrap="square" tIns="91425">
            <a:spAutoFit/>
          </a:bodyPr>
          <a:lstStyle/>
          <a:p>
            <a:pPr indent="0" lvl="0" marL="158750" marR="0" rtl="0" algn="l">
              <a:lnSpc>
                <a:spcPct val="100000"/>
              </a:lnSpc>
              <a:spcBef>
                <a:spcPts val="0"/>
              </a:spcBef>
              <a:spcAft>
                <a:spcPts val="0"/>
              </a:spcAft>
              <a:buNone/>
            </a:pPr>
            <a:r>
              <a:rPr b="0" i="0" lang="en-US" sz="1400" u="none" cap="none" strike="noStrike">
                <a:solidFill>
                  <a:schemeClr val="lt1"/>
                </a:solidFill>
                <a:latin typeface="Abel"/>
                <a:ea typeface="Abel"/>
                <a:cs typeface="Abel"/>
                <a:sym typeface="Abel"/>
              </a:rPr>
              <a:t>Considering the period selected on Zone A, we can see that humidity is quite similar in both cities, Therefore, this parameter does not impact si</a:t>
            </a:r>
            <a:r>
              <a:rPr lang="en-US">
                <a:solidFill>
                  <a:schemeClr val="lt1"/>
                </a:solidFill>
                <a:latin typeface="Abel"/>
                <a:ea typeface="Abel"/>
                <a:cs typeface="Abel"/>
                <a:sym typeface="Abel"/>
              </a:rPr>
              <a:t>gnificantly</a:t>
            </a:r>
            <a:r>
              <a:rPr b="0" i="0" lang="en-US" sz="1400" u="none" cap="none" strike="noStrike">
                <a:solidFill>
                  <a:schemeClr val="lt1"/>
                </a:solidFill>
                <a:latin typeface="Abel"/>
                <a:ea typeface="Abel"/>
                <a:cs typeface="Abel"/>
                <a:sym typeface="Abel"/>
              </a:rPr>
              <a:t> the number of confirmed cases.</a:t>
            </a:r>
            <a:endParaRPr/>
          </a:p>
          <a:p>
            <a:pPr indent="0" lvl="0" marL="158750" marR="0" rtl="0" algn="l">
              <a:lnSpc>
                <a:spcPct val="100000"/>
              </a:lnSpc>
              <a:spcBef>
                <a:spcPts val="0"/>
              </a:spcBef>
              <a:spcAft>
                <a:spcPts val="0"/>
              </a:spcAft>
              <a:buNone/>
            </a:pPr>
            <a:r>
              <a:rPr b="0" i="0" lang="en-US" sz="1400" u="none" cap="none" strike="noStrike">
                <a:solidFill>
                  <a:schemeClr val="lt1"/>
                </a:solidFill>
                <a:latin typeface="Abel"/>
                <a:ea typeface="Abel"/>
                <a:cs typeface="Abel"/>
                <a:sym typeface="Abel"/>
              </a:rPr>
              <a:t>. </a:t>
            </a:r>
            <a:endParaRPr b="0" i="0" sz="1400" u="none" cap="none" strike="noStrike">
              <a:solidFill>
                <a:schemeClr val="lt1"/>
              </a:solidFill>
              <a:latin typeface="Abel"/>
              <a:ea typeface="Abel"/>
              <a:cs typeface="Abel"/>
              <a:sym typeface="Abel"/>
            </a:endParaRPr>
          </a:p>
        </p:txBody>
      </p:sp>
      <p:pic>
        <p:nvPicPr>
          <p:cNvPr id="165" name="Google Shape;165;p6"/>
          <p:cNvPicPr preferRelativeResize="0"/>
          <p:nvPr/>
        </p:nvPicPr>
        <p:blipFill rotWithShape="1">
          <a:blip r:embed="rId3">
            <a:alphaModFix/>
          </a:blip>
          <a:srcRect b="0" l="0" r="0" t="4085"/>
          <a:stretch/>
        </p:blipFill>
        <p:spPr>
          <a:xfrm>
            <a:off x="250292" y="1358568"/>
            <a:ext cx="3836654" cy="2013532"/>
          </a:xfrm>
          <a:prstGeom prst="rect">
            <a:avLst/>
          </a:prstGeom>
          <a:noFill/>
          <a:ln>
            <a:noFill/>
          </a:ln>
        </p:spPr>
      </p:pic>
      <p:pic>
        <p:nvPicPr>
          <p:cNvPr id="166" name="Google Shape;166;p6"/>
          <p:cNvPicPr preferRelativeResize="0"/>
          <p:nvPr/>
        </p:nvPicPr>
        <p:blipFill rotWithShape="1">
          <a:blip r:embed="rId4">
            <a:alphaModFix/>
          </a:blip>
          <a:srcRect b="0" l="0" r="0" t="3016"/>
          <a:stretch/>
        </p:blipFill>
        <p:spPr>
          <a:xfrm>
            <a:off x="4869515" y="1339268"/>
            <a:ext cx="4149649" cy="2013532"/>
          </a:xfrm>
          <a:prstGeom prst="rect">
            <a:avLst/>
          </a:prstGeom>
          <a:noFill/>
          <a:ln>
            <a:noFill/>
          </a:ln>
        </p:spPr>
      </p:pic>
      <p:sp>
        <p:nvSpPr>
          <p:cNvPr id="167" name="Google Shape;167;p6"/>
          <p:cNvSpPr/>
          <p:nvPr/>
        </p:nvSpPr>
        <p:spPr>
          <a:xfrm>
            <a:off x="5756565" y="1339268"/>
            <a:ext cx="1732332" cy="1783235"/>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a:t>
            </a:r>
            <a:endParaRPr b="0" i="0" sz="2400" u="none" cap="none" strike="noStrike">
              <a:solidFill>
                <a:srgbClr val="000000"/>
              </a:solidFill>
              <a:latin typeface="Arial"/>
              <a:ea typeface="Arial"/>
              <a:cs typeface="Arial"/>
              <a:sym typeface="Arial"/>
            </a:endParaRPr>
          </a:p>
        </p:txBody>
      </p:sp>
      <p:sp>
        <p:nvSpPr>
          <p:cNvPr id="168" name="Google Shape;168;p6"/>
          <p:cNvSpPr txBox="1"/>
          <p:nvPr/>
        </p:nvSpPr>
        <p:spPr>
          <a:xfrm>
            <a:off x="4742206" y="850917"/>
            <a:ext cx="401753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lt1"/>
                </a:solidFill>
                <a:latin typeface="Abel"/>
                <a:ea typeface="Abel"/>
                <a:cs typeface="Abel"/>
                <a:sym typeface="Abel"/>
              </a:rPr>
              <a:t>Both cities humidity: 15 days average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7"/>
          <p:cNvSpPr txBox="1"/>
          <p:nvPr>
            <p:ph type="title"/>
          </p:nvPr>
        </p:nvSpPr>
        <p:spPr>
          <a:xfrm>
            <a:off x="124835" y="47523"/>
            <a:ext cx="7696056" cy="6651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600"/>
              <a:buNone/>
            </a:pPr>
            <a:r>
              <a:rPr lang="en-US"/>
              <a:t>Methodology</a:t>
            </a:r>
            <a:endParaRPr/>
          </a:p>
        </p:txBody>
      </p:sp>
      <p:sp>
        <p:nvSpPr>
          <p:cNvPr id="174" name="Google Shape;174;p7"/>
          <p:cNvSpPr txBox="1"/>
          <p:nvPr/>
        </p:nvSpPr>
        <p:spPr>
          <a:xfrm>
            <a:off x="-72519" y="2437133"/>
            <a:ext cx="3106666" cy="2769959"/>
          </a:xfrm>
          <a:prstGeom prst="rect">
            <a:avLst/>
          </a:prstGeom>
          <a:noFill/>
          <a:ln>
            <a:noFill/>
          </a:ln>
        </p:spPr>
        <p:txBody>
          <a:bodyPr anchorCtr="0" anchor="t" bIns="91425" lIns="91425" spcFirstLastPara="1" rIns="91425" wrap="square" tIns="91425">
            <a:spAutoFit/>
          </a:bodyPr>
          <a:lstStyle/>
          <a:p>
            <a:pPr indent="-285750" lvl="0" marL="444500" marR="0" rtl="0" algn="l">
              <a:lnSpc>
                <a:spcPct val="100000"/>
              </a:lnSpc>
              <a:spcBef>
                <a:spcPts val="0"/>
              </a:spcBef>
              <a:spcAft>
                <a:spcPts val="0"/>
              </a:spcAft>
              <a:buClr>
                <a:schemeClr val="lt1"/>
              </a:buClr>
              <a:buSzPts val="1162"/>
              <a:buFont typeface="Arial"/>
              <a:buChar char="•"/>
            </a:pPr>
            <a:r>
              <a:rPr b="0" i="0" lang="en-US" sz="1400" u="none" cap="none" strike="noStrike">
                <a:solidFill>
                  <a:schemeClr val="lt1"/>
                </a:solidFill>
                <a:latin typeface="Abel"/>
                <a:ea typeface="Abel"/>
                <a:cs typeface="Abel"/>
                <a:sym typeface="Abel"/>
              </a:rPr>
              <a:t>15 days average temperature and humidity up to the day before as this is usually the virus incubation period</a:t>
            </a:r>
            <a:endParaRPr/>
          </a:p>
          <a:p>
            <a:pPr indent="-211963" lvl="0" marL="444500" marR="0" rtl="0" algn="l">
              <a:lnSpc>
                <a:spcPct val="100000"/>
              </a:lnSpc>
              <a:spcBef>
                <a:spcPts val="0"/>
              </a:spcBef>
              <a:spcAft>
                <a:spcPts val="0"/>
              </a:spcAft>
              <a:buClr>
                <a:schemeClr val="lt1"/>
              </a:buClr>
              <a:buSzPts val="1162"/>
              <a:buFont typeface="Arial"/>
              <a:buNone/>
            </a:pPr>
            <a:r>
              <a:t/>
            </a:r>
            <a:endParaRPr b="0" i="0" sz="1400" u="none" cap="none" strike="noStrike">
              <a:solidFill>
                <a:schemeClr val="lt1"/>
              </a:solidFill>
              <a:latin typeface="Abel"/>
              <a:ea typeface="Abel"/>
              <a:cs typeface="Abel"/>
              <a:sym typeface="Abel"/>
            </a:endParaRPr>
          </a:p>
          <a:p>
            <a:pPr indent="-285750" lvl="0" marL="444500" marR="0" rtl="0" algn="l">
              <a:lnSpc>
                <a:spcPct val="100000"/>
              </a:lnSpc>
              <a:spcBef>
                <a:spcPts val="0"/>
              </a:spcBef>
              <a:spcAft>
                <a:spcPts val="0"/>
              </a:spcAft>
              <a:buClr>
                <a:schemeClr val="lt1"/>
              </a:buClr>
              <a:buSzPts val="1162"/>
              <a:buFont typeface="Arial"/>
              <a:buChar char="•"/>
            </a:pPr>
            <a:r>
              <a:rPr b="0" i="0" lang="en-US" sz="1400" u="none" cap="none" strike="noStrike">
                <a:solidFill>
                  <a:schemeClr val="lt1"/>
                </a:solidFill>
                <a:latin typeface="Abel"/>
                <a:ea typeface="Abel"/>
                <a:cs typeface="Abel"/>
                <a:sym typeface="Abel"/>
              </a:rPr>
              <a:t>New cases per 100K to compare same size of population</a:t>
            </a:r>
            <a:endParaRPr/>
          </a:p>
          <a:p>
            <a:pPr indent="-211963" lvl="0" marL="444500" marR="0" rtl="0" algn="l">
              <a:lnSpc>
                <a:spcPct val="100000"/>
              </a:lnSpc>
              <a:spcBef>
                <a:spcPts val="0"/>
              </a:spcBef>
              <a:spcAft>
                <a:spcPts val="0"/>
              </a:spcAft>
              <a:buClr>
                <a:schemeClr val="lt1"/>
              </a:buClr>
              <a:buSzPts val="1162"/>
              <a:buFont typeface="Arial"/>
              <a:buNone/>
            </a:pPr>
            <a:r>
              <a:t/>
            </a:r>
            <a:endParaRPr b="0" i="0" sz="1400" u="none" cap="none" strike="noStrike">
              <a:solidFill>
                <a:schemeClr val="lt1"/>
              </a:solidFill>
              <a:latin typeface="Abel"/>
              <a:ea typeface="Abel"/>
              <a:cs typeface="Abel"/>
              <a:sym typeface="Abel"/>
            </a:endParaRPr>
          </a:p>
          <a:p>
            <a:pPr indent="-285750" lvl="0" marL="444500" marR="0" rtl="0" algn="l">
              <a:lnSpc>
                <a:spcPct val="100000"/>
              </a:lnSpc>
              <a:spcBef>
                <a:spcPts val="0"/>
              </a:spcBef>
              <a:spcAft>
                <a:spcPts val="0"/>
              </a:spcAft>
              <a:buClr>
                <a:schemeClr val="lt1"/>
              </a:buClr>
              <a:buSzPts val="1162"/>
              <a:buFont typeface="Arial"/>
              <a:buChar char="•"/>
            </a:pPr>
            <a:r>
              <a:rPr b="0" i="0" lang="en-US" sz="1400" u="none" cap="none" strike="noStrike">
                <a:solidFill>
                  <a:schemeClr val="lt1"/>
                </a:solidFill>
                <a:latin typeface="Abel"/>
                <a:ea typeface="Abel"/>
                <a:cs typeface="Abel"/>
                <a:sym typeface="Abel"/>
              </a:rPr>
              <a:t>Moving 7 days average of new cases per 100K to smooth out any reporting anomalies </a:t>
            </a:r>
            <a:endParaRPr/>
          </a:p>
          <a:p>
            <a:pPr indent="0" lvl="0" marL="45720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bel"/>
                <a:ea typeface="Abel"/>
                <a:cs typeface="Abel"/>
                <a:sym typeface="Abel"/>
              </a:rPr>
              <a:t> </a:t>
            </a:r>
            <a:endParaRPr b="0" i="0" sz="1400" u="none" cap="none" strike="noStrike">
              <a:solidFill>
                <a:schemeClr val="lt1"/>
              </a:solidFill>
              <a:latin typeface="Abel"/>
              <a:ea typeface="Abel"/>
              <a:cs typeface="Abel"/>
              <a:sym typeface="Abel"/>
            </a:endParaRPr>
          </a:p>
        </p:txBody>
      </p:sp>
      <p:sp>
        <p:nvSpPr>
          <p:cNvPr id="175" name="Google Shape;175;p7"/>
          <p:cNvSpPr txBox="1"/>
          <p:nvPr/>
        </p:nvSpPr>
        <p:spPr>
          <a:xfrm>
            <a:off x="5548671" y="843398"/>
            <a:ext cx="3595329" cy="4493508"/>
          </a:xfrm>
          <a:prstGeom prst="rect">
            <a:avLst/>
          </a:prstGeom>
          <a:noFill/>
          <a:ln>
            <a:noFill/>
          </a:ln>
        </p:spPr>
        <p:txBody>
          <a:bodyPr anchorCtr="0" anchor="t" bIns="91425" lIns="91425" spcFirstLastPara="1" rIns="91425" wrap="square" tIns="91425">
            <a:spAutoFit/>
          </a:bodyPr>
          <a:lstStyle/>
          <a:p>
            <a:pPr indent="-285750" lvl="0" marL="444500" marR="0" rtl="0" algn="l">
              <a:lnSpc>
                <a:spcPct val="100000"/>
              </a:lnSpc>
              <a:spcBef>
                <a:spcPts val="0"/>
              </a:spcBef>
              <a:spcAft>
                <a:spcPts val="0"/>
              </a:spcAft>
              <a:buClr>
                <a:schemeClr val="lt1"/>
              </a:buClr>
              <a:buSzPts val="1190"/>
              <a:buFont typeface="Arial"/>
              <a:buChar char="•"/>
            </a:pPr>
            <a:r>
              <a:rPr b="0" i="0" lang="en-US" sz="1400" u="none" cap="none" strike="noStrike">
                <a:solidFill>
                  <a:schemeClr val="lt1"/>
                </a:solidFill>
                <a:latin typeface="Abel"/>
                <a:ea typeface="Abel"/>
                <a:cs typeface="Abel"/>
                <a:sym typeface="Abel"/>
              </a:rPr>
              <a:t>We ran correlations to validate the strength of the relationship between the variables.</a:t>
            </a:r>
            <a:endParaRPr/>
          </a:p>
          <a:p>
            <a:pPr indent="-210184" lvl="0" marL="444500" marR="0" rtl="0" algn="l">
              <a:lnSpc>
                <a:spcPct val="100000"/>
              </a:lnSpc>
              <a:spcBef>
                <a:spcPts val="0"/>
              </a:spcBef>
              <a:spcAft>
                <a:spcPts val="0"/>
              </a:spcAft>
              <a:buClr>
                <a:schemeClr val="lt1"/>
              </a:buClr>
              <a:buSzPts val="1190"/>
              <a:buFont typeface="Arial"/>
              <a:buNone/>
            </a:pPr>
            <a:r>
              <a:t/>
            </a:r>
            <a:endParaRPr b="0" i="0" sz="1400" u="none" cap="none" strike="noStrike">
              <a:solidFill>
                <a:schemeClr val="lt1"/>
              </a:solidFill>
              <a:latin typeface="Abel"/>
              <a:ea typeface="Abel"/>
              <a:cs typeface="Abel"/>
              <a:sym typeface="Abel"/>
            </a:endParaRPr>
          </a:p>
          <a:p>
            <a:pPr indent="-285750" lvl="0" marL="444500" marR="0" rtl="0" algn="l">
              <a:lnSpc>
                <a:spcPct val="100000"/>
              </a:lnSpc>
              <a:spcBef>
                <a:spcPts val="0"/>
              </a:spcBef>
              <a:spcAft>
                <a:spcPts val="0"/>
              </a:spcAft>
              <a:buClr>
                <a:schemeClr val="lt1"/>
              </a:buClr>
              <a:buSzPts val="1190"/>
              <a:buFont typeface="Arial"/>
              <a:buChar char="•"/>
            </a:pPr>
            <a:r>
              <a:rPr b="0" i="0" lang="en-US" sz="1400" u="none" cap="none" strike="noStrike">
                <a:solidFill>
                  <a:schemeClr val="lt1"/>
                </a:solidFill>
                <a:latin typeface="Abel"/>
                <a:ea typeface="Abel"/>
                <a:cs typeface="Abel"/>
                <a:sym typeface="Abel"/>
              </a:rPr>
              <a:t>We ran multiple regressions using three cuts of data one for each city and one combined. For the combined, we added “is_New York flag” (1= NY, 0=SP)</a:t>
            </a:r>
            <a:endParaRPr/>
          </a:p>
          <a:p>
            <a:pPr indent="-210184" lvl="0" marL="444500" marR="0" rtl="0" algn="l">
              <a:lnSpc>
                <a:spcPct val="100000"/>
              </a:lnSpc>
              <a:spcBef>
                <a:spcPts val="0"/>
              </a:spcBef>
              <a:spcAft>
                <a:spcPts val="0"/>
              </a:spcAft>
              <a:buClr>
                <a:schemeClr val="lt1"/>
              </a:buClr>
              <a:buSzPts val="1190"/>
              <a:buFont typeface="Arial"/>
              <a:buNone/>
            </a:pPr>
            <a:r>
              <a:t/>
            </a:r>
            <a:endParaRPr b="0" i="0" sz="1400" u="none" cap="none" strike="noStrike">
              <a:solidFill>
                <a:schemeClr val="lt1"/>
              </a:solidFill>
              <a:latin typeface="Abel"/>
              <a:ea typeface="Abel"/>
              <a:cs typeface="Abel"/>
              <a:sym typeface="Abel"/>
            </a:endParaRPr>
          </a:p>
          <a:p>
            <a:pPr indent="-285750" lvl="0" marL="444500" marR="0" rtl="0" algn="l">
              <a:lnSpc>
                <a:spcPct val="100000"/>
              </a:lnSpc>
              <a:spcBef>
                <a:spcPts val="0"/>
              </a:spcBef>
              <a:spcAft>
                <a:spcPts val="0"/>
              </a:spcAft>
              <a:buClr>
                <a:schemeClr val="lt1"/>
              </a:buClr>
              <a:buSzPts val="1190"/>
              <a:buFont typeface="Arial"/>
              <a:buChar char="•"/>
            </a:pPr>
            <a:r>
              <a:rPr b="0" i="0" lang="en-US" sz="1400" u="none" cap="none" strike="noStrike">
                <a:solidFill>
                  <a:schemeClr val="lt1"/>
                </a:solidFill>
                <a:latin typeface="Abel"/>
                <a:ea typeface="Abel"/>
                <a:cs typeface="Abel"/>
                <a:sym typeface="Abel"/>
              </a:rPr>
              <a:t>Selected date range is from Feb 29,2020 to May 16,2021</a:t>
            </a:r>
            <a:endParaRPr/>
          </a:p>
          <a:p>
            <a:pPr indent="-210184" lvl="0" marL="444500" marR="0" rtl="0" algn="l">
              <a:lnSpc>
                <a:spcPct val="100000"/>
              </a:lnSpc>
              <a:spcBef>
                <a:spcPts val="0"/>
              </a:spcBef>
              <a:spcAft>
                <a:spcPts val="0"/>
              </a:spcAft>
              <a:buClr>
                <a:schemeClr val="lt1"/>
              </a:buClr>
              <a:buSzPts val="1190"/>
              <a:buFont typeface="Arial"/>
              <a:buNone/>
            </a:pPr>
            <a:r>
              <a:t/>
            </a:r>
            <a:endParaRPr b="0" i="0" sz="1400" u="none" cap="none" strike="noStrike">
              <a:solidFill>
                <a:schemeClr val="lt1"/>
              </a:solidFill>
              <a:latin typeface="Abel"/>
              <a:ea typeface="Abel"/>
              <a:cs typeface="Abel"/>
              <a:sym typeface="Abel"/>
            </a:endParaRPr>
          </a:p>
          <a:p>
            <a:pPr indent="-285750" lvl="1" marL="444500" marR="0" rtl="0" algn="l">
              <a:lnSpc>
                <a:spcPct val="100000"/>
              </a:lnSpc>
              <a:spcBef>
                <a:spcPts val="0"/>
              </a:spcBef>
              <a:spcAft>
                <a:spcPts val="0"/>
              </a:spcAft>
              <a:buClr>
                <a:schemeClr val="lt1"/>
              </a:buClr>
              <a:buSzPts val="1190"/>
              <a:buFont typeface="Arial"/>
              <a:buChar char="•"/>
            </a:pPr>
            <a:r>
              <a:rPr b="0" i="0" lang="en-US" sz="1400" u="none" cap="none" strike="noStrike">
                <a:solidFill>
                  <a:schemeClr val="lt1"/>
                </a:solidFill>
                <a:latin typeface="Abel"/>
                <a:ea typeface="Abel"/>
                <a:cs typeface="Abel"/>
                <a:sym typeface="Abel"/>
              </a:rPr>
              <a:t>Compared Regressions with train and test vs no test.</a:t>
            </a:r>
            <a:endParaRPr/>
          </a:p>
          <a:p>
            <a:pPr indent="-210184" lvl="1" marL="444500" marR="0" rtl="0" algn="l">
              <a:lnSpc>
                <a:spcPct val="100000"/>
              </a:lnSpc>
              <a:spcBef>
                <a:spcPts val="0"/>
              </a:spcBef>
              <a:spcAft>
                <a:spcPts val="0"/>
              </a:spcAft>
              <a:buClr>
                <a:schemeClr val="lt1"/>
              </a:buClr>
              <a:buSzPts val="1190"/>
              <a:buFont typeface="Arial"/>
              <a:buNone/>
            </a:pPr>
            <a:r>
              <a:t/>
            </a:r>
            <a:endParaRPr b="0" i="0" sz="1400" u="none" cap="none" strike="noStrike">
              <a:solidFill>
                <a:schemeClr val="lt1"/>
              </a:solidFill>
              <a:latin typeface="Abel"/>
              <a:ea typeface="Abel"/>
              <a:cs typeface="Abel"/>
              <a:sym typeface="Abel"/>
            </a:endParaRPr>
          </a:p>
          <a:p>
            <a:pPr indent="-285750" lvl="5" marL="444500" marR="0" rtl="0" algn="l">
              <a:lnSpc>
                <a:spcPct val="100000"/>
              </a:lnSpc>
              <a:spcBef>
                <a:spcPts val="0"/>
              </a:spcBef>
              <a:spcAft>
                <a:spcPts val="0"/>
              </a:spcAft>
              <a:buClr>
                <a:schemeClr val="lt1"/>
              </a:buClr>
              <a:buSzPts val="1190"/>
              <a:buFont typeface="Arial"/>
              <a:buChar char="•"/>
            </a:pPr>
            <a:r>
              <a:rPr b="0" i="0" lang="en-US" sz="1400" u="none" cap="none" strike="noStrike">
                <a:solidFill>
                  <a:schemeClr val="lt1"/>
                </a:solidFill>
                <a:latin typeface="Abel"/>
                <a:ea typeface="Abel"/>
                <a:cs typeface="Abel"/>
                <a:sym typeface="Abel"/>
              </a:rPr>
              <a:t>Trained using Feb 29,2020 to Apr 15,2021 for training </a:t>
            </a:r>
            <a:endParaRPr/>
          </a:p>
          <a:p>
            <a:pPr indent="-210184" lvl="5" marL="444500" marR="0" rtl="0" algn="l">
              <a:lnSpc>
                <a:spcPct val="100000"/>
              </a:lnSpc>
              <a:spcBef>
                <a:spcPts val="0"/>
              </a:spcBef>
              <a:spcAft>
                <a:spcPts val="0"/>
              </a:spcAft>
              <a:buClr>
                <a:schemeClr val="lt1"/>
              </a:buClr>
              <a:buSzPts val="1190"/>
              <a:buFont typeface="Arial"/>
              <a:buNone/>
            </a:pPr>
            <a:r>
              <a:t/>
            </a:r>
            <a:endParaRPr b="0" i="0" sz="1400" u="none" cap="none" strike="noStrike">
              <a:solidFill>
                <a:schemeClr val="lt1"/>
              </a:solidFill>
              <a:latin typeface="Abel"/>
              <a:ea typeface="Abel"/>
              <a:cs typeface="Abel"/>
              <a:sym typeface="Abel"/>
            </a:endParaRPr>
          </a:p>
          <a:p>
            <a:pPr indent="-285750" lvl="5" marL="444500" marR="0" rtl="0" algn="l">
              <a:lnSpc>
                <a:spcPct val="100000"/>
              </a:lnSpc>
              <a:spcBef>
                <a:spcPts val="0"/>
              </a:spcBef>
              <a:spcAft>
                <a:spcPts val="0"/>
              </a:spcAft>
              <a:buClr>
                <a:schemeClr val="lt1"/>
              </a:buClr>
              <a:buSzPts val="1190"/>
              <a:buFont typeface="Arial"/>
              <a:buChar char="•"/>
            </a:pPr>
            <a:r>
              <a:rPr b="0" i="0" lang="en-US" sz="1400" u="none" cap="none" strike="noStrike">
                <a:solidFill>
                  <a:schemeClr val="lt1"/>
                </a:solidFill>
                <a:latin typeface="Abel"/>
                <a:ea typeface="Abel"/>
                <a:cs typeface="Abel"/>
                <a:sym typeface="Abel"/>
              </a:rPr>
              <a:t>Tested using data from Apr 16 to May 16 2021</a:t>
            </a:r>
            <a:endParaRPr/>
          </a:p>
          <a:p>
            <a:pPr indent="0" lvl="7" marL="158750" marR="0" rtl="0" algn="l">
              <a:lnSpc>
                <a:spcPct val="100000"/>
              </a:lnSpc>
              <a:spcBef>
                <a:spcPts val="0"/>
              </a:spcBef>
              <a:spcAft>
                <a:spcPts val="0"/>
              </a:spcAft>
              <a:buNone/>
            </a:pPr>
            <a:r>
              <a:t/>
            </a:r>
            <a:endParaRPr b="0" i="0" sz="1400" u="none" cap="none" strike="noStrike">
              <a:solidFill>
                <a:schemeClr val="lt1"/>
              </a:solidFill>
              <a:latin typeface="Abel"/>
              <a:ea typeface="Abel"/>
              <a:cs typeface="Abel"/>
              <a:sym typeface="Abel"/>
            </a:endParaRPr>
          </a:p>
        </p:txBody>
      </p:sp>
      <p:grpSp>
        <p:nvGrpSpPr>
          <p:cNvPr id="176" name="Google Shape;176;p7"/>
          <p:cNvGrpSpPr/>
          <p:nvPr/>
        </p:nvGrpSpPr>
        <p:grpSpPr>
          <a:xfrm>
            <a:off x="2628447" y="1220249"/>
            <a:ext cx="3308224" cy="2008111"/>
            <a:chOff x="-45407" y="0"/>
            <a:chExt cx="3308224" cy="2008111"/>
          </a:xfrm>
        </p:grpSpPr>
        <p:sp>
          <p:nvSpPr>
            <p:cNvPr id="177" name="Google Shape;177;p7"/>
            <p:cNvSpPr/>
            <p:nvPr/>
          </p:nvSpPr>
          <p:spPr>
            <a:xfrm rot="-300000">
              <a:off x="10012" y="818381"/>
              <a:ext cx="3242792" cy="371348"/>
            </a:xfrm>
            <a:prstGeom prst="mathMinus">
              <a:avLst>
                <a:gd fmla="val 23520" name="adj1"/>
              </a:avLst>
            </a:prstGeom>
            <a:solidFill>
              <a:srgbClr val="A8ACB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
            <p:cNvSpPr/>
            <p:nvPr/>
          </p:nvSpPr>
          <p:spPr>
            <a:xfrm>
              <a:off x="391538" y="100405"/>
              <a:ext cx="978845" cy="803244"/>
            </a:xfrm>
            <a:prstGeom prst="downArrow">
              <a:avLst>
                <a:gd fmla="val 50000" name="adj1"/>
                <a:gd fmla="val 50000" name="adj2"/>
              </a:avLst>
            </a:prstGeom>
            <a:solidFill>
              <a:srgbClr val="02336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
            <p:cNvSpPr/>
            <p:nvPr/>
          </p:nvSpPr>
          <p:spPr>
            <a:xfrm>
              <a:off x="1378412" y="0"/>
              <a:ext cx="1884405" cy="84340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txBox="1"/>
            <p:nvPr/>
          </p:nvSpPr>
          <p:spPr>
            <a:xfrm>
              <a:off x="1378412" y="0"/>
              <a:ext cx="1884405" cy="843407"/>
            </a:xfrm>
            <a:prstGeom prst="rect">
              <a:avLst/>
            </a:prstGeom>
            <a:noFill/>
            <a:ln>
              <a:noFill/>
            </a:ln>
          </p:spPr>
          <p:txBody>
            <a:bodyPr anchorCtr="0" anchor="ctr" bIns="170675" lIns="170675" spcFirstLastPara="1" rIns="170675" wrap="square" tIns="170675">
              <a:noAutofit/>
            </a:bodyPr>
            <a:lstStyle/>
            <a:p>
              <a:pPr indent="0" lvl="0" marL="0" marR="0" rtl="0" algn="ctr">
                <a:lnSpc>
                  <a:spcPct val="90000"/>
                </a:lnSpc>
                <a:spcBef>
                  <a:spcPts val="0"/>
                </a:spcBef>
                <a:spcAft>
                  <a:spcPts val="0"/>
                </a:spcAft>
                <a:buClr>
                  <a:srgbClr val="000000"/>
                </a:buClr>
                <a:buSzPts val="2400"/>
                <a:buFont typeface="Arial"/>
                <a:buNone/>
              </a:pPr>
              <a:r>
                <a:rPr b="0" i="0" lang="en-US" sz="2400" u="none" cap="none" strike="noStrike">
                  <a:solidFill>
                    <a:schemeClr val="lt1"/>
                  </a:solidFill>
                  <a:latin typeface="Abel"/>
                  <a:ea typeface="Abel"/>
                  <a:cs typeface="Abel"/>
                  <a:sym typeface="Abel"/>
                </a:rPr>
                <a:t>Modeling </a:t>
              </a:r>
              <a:endParaRPr/>
            </a:p>
          </p:txBody>
        </p:sp>
        <p:sp>
          <p:nvSpPr>
            <p:cNvPr id="181" name="Google Shape;181;p7"/>
            <p:cNvSpPr/>
            <p:nvPr/>
          </p:nvSpPr>
          <p:spPr>
            <a:xfrm>
              <a:off x="1892434" y="1104461"/>
              <a:ext cx="978845" cy="803244"/>
            </a:xfrm>
            <a:prstGeom prst="upArrow">
              <a:avLst>
                <a:gd fmla="val 50000" name="adj1"/>
                <a:gd fmla="val 50000" name="adj2"/>
              </a:avLst>
            </a:prstGeom>
            <a:solidFill>
              <a:srgbClr val="8BA8F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a:off x="-45407" y="1164704"/>
              <a:ext cx="2113763" cy="84340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txBox="1"/>
            <p:nvPr/>
          </p:nvSpPr>
          <p:spPr>
            <a:xfrm>
              <a:off x="-45407" y="1164704"/>
              <a:ext cx="2113763" cy="843407"/>
            </a:xfrm>
            <a:prstGeom prst="rect">
              <a:avLst/>
            </a:prstGeom>
            <a:noFill/>
            <a:ln>
              <a:noFill/>
            </a:ln>
          </p:spPr>
          <p:txBody>
            <a:bodyPr anchorCtr="0" anchor="ctr" bIns="170675" lIns="170675" spcFirstLastPara="1" rIns="170675" wrap="square" tIns="170675">
              <a:noAutofit/>
            </a:bodyPr>
            <a:lstStyle/>
            <a:p>
              <a:pPr indent="0" lvl="0" marL="0" marR="0" rtl="0" algn="ctr">
                <a:lnSpc>
                  <a:spcPct val="90000"/>
                </a:lnSpc>
                <a:spcBef>
                  <a:spcPts val="0"/>
                </a:spcBef>
                <a:spcAft>
                  <a:spcPts val="0"/>
                </a:spcAft>
                <a:buClr>
                  <a:srgbClr val="000000"/>
                </a:buClr>
                <a:buSzPts val="2400"/>
                <a:buFont typeface="Arial"/>
                <a:buNone/>
              </a:pPr>
              <a:r>
                <a:rPr b="0" i="0" lang="en-US" sz="2400" u="none" cap="none" strike="noStrike">
                  <a:solidFill>
                    <a:schemeClr val="lt1"/>
                  </a:solidFill>
                  <a:latin typeface="Abel"/>
                  <a:ea typeface="Abel"/>
                  <a:cs typeface="Abel"/>
                  <a:sym typeface="Abel"/>
                </a:rPr>
                <a:t>Variable Selection</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8"/>
          <p:cNvPicPr preferRelativeResize="0"/>
          <p:nvPr/>
        </p:nvPicPr>
        <p:blipFill rotWithShape="1">
          <a:blip r:embed="rId3">
            <a:alphaModFix/>
          </a:blip>
          <a:srcRect b="0" l="0" r="0" t="0"/>
          <a:stretch/>
        </p:blipFill>
        <p:spPr>
          <a:xfrm>
            <a:off x="124835" y="1226453"/>
            <a:ext cx="3570100" cy="3688446"/>
          </a:xfrm>
          <a:prstGeom prst="rect">
            <a:avLst/>
          </a:prstGeom>
          <a:noFill/>
          <a:ln>
            <a:noFill/>
          </a:ln>
        </p:spPr>
      </p:pic>
      <p:sp>
        <p:nvSpPr>
          <p:cNvPr id="189" name="Google Shape;189;p8"/>
          <p:cNvSpPr txBox="1"/>
          <p:nvPr>
            <p:ph type="title"/>
          </p:nvPr>
        </p:nvSpPr>
        <p:spPr>
          <a:xfrm>
            <a:off x="124835" y="47523"/>
            <a:ext cx="7696056" cy="6651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600"/>
              <a:buNone/>
            </a:pPr>
            <a:r>
              <a:rPr lang="en-US"/>
              <a:t>Correlation Analysis- Combined Data</a:t>
            </a:r>
            <a:endParaRPr/>
          </a:p>
        </p:txBody>
      </p:sp>
      <p:grpSp>
        <p:nvGrpSpPr>
          <p:cNvPr id="190" name="Google Shape;190;p8"/>
          <p:cNvGrpSpPr/>
          <p:nvPr/>
        </p:nvGrpSpPr>
        <p:grpSpPr>
          <a:xfrm>
            <a:off x="977109" y="4749980"/>
            <a:ext cx="611837" cy="215444"/>
            <a:chOff x="3711391" y="1307581"/>
            <a:chExt cx="611837" cy="215444"/>
          </a:xfrm>
        </p:grpSpPr>
        <p:sp>
          <p:nvSpPr>
            <p:cNvPr id="191" name="Google Shape;191;p8"/>
            <p:cNvSpPr/>
            <p:nvPr/>
          </p:nvSpPr>
          <p:spPr>
            <a:xfrm>
              <a:off x="3711391" y="1378324"/>
              <a:ext cx="80682" cy="73958"/>
            </a:xfrm>
            <a:prstGeom prst="ellipse">
              <a:avLst/>
            </a:prstGeom>
            <a:solidFill>
              <a:srgbClr val="DC84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2" name="Google Shape;192;p8"/>
            <p:cNvSpPr txBox="1"/>
            <p:nvPr/>
          </p:nvSpPr>
          <p:spPr>
            <a:xfrm>
              <a:off x="3751729" y="1307581"/>
              <a:ext cx="57149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800" u="none" cap="none" strike="noStrike">
                  <a:solidFill>
                    <a:schemeClr val="dk1"/>
                  </a:solidFill>
                  <a:latin typeface="Abel"/>
                  <a:ea typeface="Abel"/>
                  <a:cs typeface="Abel"/>
                  <a:sym typeface="Abel"/>
                </a:rPr>
                <a:t>New York</a:t>
              </a:r>
              <a:endParaRPr b="1" i="0" sz="800" u="none" cap="none" strike="noStrike">
                <a:solidFill>
                  <a:schemeClr val="dk1"/>
                </a:solidFill>
                <a:latin typeface="Abel"/>
                <a:ea typeface="Abel"/>
                <a:cs typeface="Abel"/>
                <a:sym typeface="Abel"/>
              </a:endParaRPr>
            </a:p>
          </p:txBody>
        </p:sp>
      </p:grpSp>
      <p:grpSp>
        <p:nvGrpSpPr>
          <p:cNvPr id="193" name="Google Shape;193;p8"/>
          <p:cNvGrpSpPr/>
          <p:nvPr/>
        </p:nvGrpSpPr>
        <p:grpSpPr>
          <a:xfrm>
            <a:off x="1804867" y="4749980"/>
            <a:ext cx="611837" cy="215444"/>
            <a:chOff x="3711391" y="1307581"/>
            <a:chExt cx="611837" cy="215444"/>
          </a:xfrm>
        </p:grpSpPr>
        <p:sp>
          <p:nvSpPr>
            <p:cNvPr id="194" name="Google Shape;194;p8"/>
            <p:cNvSpPr/>
            <p:nvPr/>
          </p:nvSpPr>
          <p:spPr>
            <a:xfrm>
              <a:off x="3711391" y="1378324"/>
              <a:ext cx="80682" cy="7395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dk1"/>
                </a:solidFill>
                <a:latin typeface="Arial"/>
                <a:ea typeface="Arial"/>
                <a:cs typeface="Arial"/>
                <a:sym typeface="Arial"/>
              </a:endParaRPr>
            </a:p>
          </p:txBody>
        </p:sp>
        <p:sp>
          <p:nvSpPr>
            <p:cNvPr id="195" name="Google Shape;195;p8"/>
            <p:cNvSpPr txBox="1"/>
            <p:nvPr/>
          </p:nvSpPr>
          <p:spPr>
            <a:xfrm>
              <a:off x="3751729" y="1307581"/>
              <a:ext cx="57149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800" u="none" cap="none" strike="noStrike">
                  <a:solidFill>
                    <a:schemeClr val="dk1"/>
                  </a:solidFill>
                  <a:latin typeface="Abel"/>
                  <a:ea typeface="Abel"/>
                  <a:cs typeface="Abel"/>
                  <a:sym typeface="Abel"/>
                </a:rPr>
                <a:t>Sao Paulo</a:t>
              </a:r>
              <a:endParaRPr b="1" i="0" sz="800" u="none" cap="none" strike="noStrike">
                <a:solidFill>
                  <a:schemeClr val="dk1"/>
                </a:solidFill>
                <a:latin typeface="Abel"/>
                <a:ea typeface="Abel"/>
                <a:cs typeface="Abel"/>
                <a:sym typeface="Abel"/>
              </a:endParaRPr>
            </a:p>
          </p:txBody>
        </p:sp>
      </p:grpSp>
      <p:sp>
        <p:nvSpPr>
          <p:cNvPr id="196" name="Google Shape;196;p8"/>
          <p:cNvSpPr txBox="1"/>
          <p:nvPr/>
        </p:nvSpPr>
        <p:spPr>
          <a:xfrm>
            <a:off x="180814" y="738705"/>
            <a:ext cx="370729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chemeClr val="lt1"/>
                </a:solidFill>
                <a:latin typeface="Abel"/>
                <a:ea typeface="Abel"/>
                <a:cs typeface="Abel"/>
                <a:sym typeface="Abel"/>
              </a:rPr>
              <a:t>Both cities : New Cases with temperature &amp; Humidity </a:t>
            </a:r>
            <a:endParaRPr/>
          </a:p>
          <a:p>
            <a:pPr indent="0" lvl="0" marL="0" marR="0" rtl="0" algn="l">
              <a:lnSpc>
                <a:spcPct val="100000"/>
              </a:lnSpc>
              <a:spcBef>
                <a:spcPts val="0"/>
              </a:spcBef>
              <a:spcAft>
                <a:spcPts val="0"/>
              </a:spcAft>
              <a:buNone/>
            </a:pPr>
            <a:r>
              <a:rPr b="1" i="0" lang="en-US" sz="1200" u="none" cap="none" strike="noStrike">
                <a:solidFill>
                  <a:schemeClr val="lt1"/>
                </a:solidFill>
                <a:latin typeface="Abel"/>
                <a:ea typeface="Abel"/>
                <a:cs typeface="Abel"/>
                <a:sym typeface="Abel"/>
              </a:rPr>
              <a:t>( 15 days average)</a:t>
            </a:r>
            <a:endParaRPr/>
          </a:p>
        </p:txBody>
      </p:sp>
      <p:sp>
        <p:nvSpPr>
          <p:cNvPr id="197" name="Google Shape;197;p8"/>
          <p:cNvSpPr txBox="1"/>
          <p:nvPr/>
        </p:nvSpPr>
        <p:spPr>
          <a:xfrm>
            <a:off x="3787344" y="1648781"/>
            <a:ext cx="398881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chemeClr val="lt1"/>
                </a:solidFill>
                <a:latin typeface="Abel"/>
                <a:ea typeface="Abel"/>
                <a:cs typeface="Abel"/>
                <a:sym typeface="Abel"/>
              </a:rPr>
              <a:t>New York only: </a:t>
            </a:r>
            <a:endParaRPr/>
          </a:p>
          <a:p>
            <a:pPr indent="0" lvl="0" marL="0" marR="0" rtl="0" algn="l">
              <a:lnSpc>
                <a:spcPct val="100000"/>
              </a:lnSpc>
              <a:spcBef>
                <a:spcPts val="0"/>
              </a:spcBef>
              <a:spcAft>
                <a:spcPts val="0"/>
              </a:spcAft>
              <a:buNone/>
            </a:pPr>
            <a:r>
              <a:rPr b="1" i="0" lang="en-US" sz="1200" u="none" cap="none" strike="noStrike">
                <a:solidFill>
                  <a:schemeClr val="lt1"/>
                </a:solidFill>
                <a:latin typeface="Abel"/>
                <a:ea typeface="Abel"/>
                <a:cs typeface="Abel"/>
                <a:sym typeface="Abel"/>
              </a:rPr>
              <a:t>New Cases with temperature &amp; Humidity ( 15 days average)</a:t>
            </a:r>
            <a:endParaRPr/>
          </a:p>
        </p:txBody>
      </p:sp>
      <p:sp>
        <p:nvSpPr>
          <p:cNvPr id="198" name="Google Shape;198;p8"/>
          <p:cNvSpPr txBox="1"/>
          <p:nvPr/>
        </p:nvSpPr>
        <p:spPr>
          <a:xfrm>
            <a:off x="3787344" y="2922876"/>
            <a:ext cx="398881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chemeClr val="lt1"/>
                </a:solidFill>
                <a:latin typeface="Abel"/>
                <a:ea typeface="Abel"/>
                <a:cs typeface="Abel"/>
                <a:sym typeface="Abel"/>
              </a:rPr>
              <a:t>Sao Paulo only: </a:t>
            </a:r>
            <a:endParaRPr/>
          </a:p>
          <a:p>
            <a:pPr indent="0" lvl="0" marL="0" marR="0" rtl="0" algn="l">
              <a:lnSpc>
                <a:spcPct val="100000"/>
              </a:lnSpc>
              <a:spcBef>
                <a:spcPts val="0"/>
              </a:spcBef>
              <a:spcAft>
                <a:spcPts val="0"/>
              </a:spcAft>
              <a:buNone/>
            </a:pPr>
            <a:r>
              <a:rPr b="1" i="0" lang="en-US" sz="1200" u="none" cap="none" strike="noStrike">
                <a:solidFill>
                  <a:schemeClr val="lt1"/>
                </a:solidFill>
                <a:latin typeface="Abel"/>
                <a:ea typeface="Abel"/>
                <a:cs typeface="Abel"/>
                <a:sym typeface="Abel"/>
              </a:rPr>
              <a:t>New Cases with temperature &amp; Humidity ( 15 days average)</a:t>
            </a:r>
            <a:endParaRPr/>
          </a:p>
        </p:txBody>
      </p:sp>
      <p:sp>
        <p:nvSpPr>
          <p:cNvPr id="199" name="Google Shape;199;p8"/>
          <p:cNvSpPr txBox="1"/>
          <p:nvPr/>
        </p:nvSpPr>
        <p:spPr>
          <a:xfrm>
            <a:off x="3818212" y="4288352"/>
            <a:ext cx="5148045" cy="1015663"/>
          </a:xfrm>
          <a:prstGeom prst="rect">
            <a:avLst/>
          </a:prstGeom>
          <a:noFill/>
          <a:ln>
            <a:noFill/>
          </a:ln>
        </p:spPr>
        <p:txBody>
          <a:bodyPr anchorCtr="0" anchor="t" bIns="45700" lIns="91425" spcFirstLastPara="1" rIns="91425" wrap="square" tIns="45700">
            <a:spAutoFit/>
          </a:bodyPr>
          <a:lstStyle/>
          <a:p>
            <a:pPr indent="-171450" lvl="0" marL="171450" marR="0" rtl="0" algn="just">
              <a:lnSpc>
                <a:spcPct val="100000"/>
              </a:lnSpc>
              <a:spcBef>
                <a:spcPts val="0"/>
              </a:spcBef>
              <a:spcAft>
                <a:spcPts val="0"/>
              </a:spcAft>
              <a:buClr>
                <a:schemeClr val="lt1"/>
              </a:buClr>
              <a:buSzPts val="1200"/>
              <a:buFont typeface="Arial"/>
              <a:buChar char="•"/>
            </a:pPr>
            <a:r>
              <a:rPr b="1" i="0" lang="en-US" sz="1200" u="none" cap="none" strike="noStrike">
                <a:solidFill>
                  <a:schemeClr val="lt1"/>
                </a:solidFill>
                <a:latin typeface="Abel"/>
                <a:ea typeface="Abel"/>
                <a:cs typeface="Abel"/>
                <a:sym typeface="Abel"/>
              </a:rPr>
              <a:t>Temperature: </a:t>
            </a:r>
            <a:r>
              <a:rPr b="0" i="0" lang="en-US" sz="1200" u="none" cap="none" strike="noStrike">
                <a:solidFill>
                  <a:schemeClr val="lt1"/>
                </a:solidFill>
                <a:latin typeface="Abel"/>
                <a:ea typeface="Abel"/>
                <a:cs typeface="Abel"/>
                <a:sym typeface="Abel"/>
              </a:rPr>
              <a:t>No. of cases in SP do not follow a trend, while NY does. This confirms that the data makes sense.</a:t>
            </a:r>
            <a:endParaRPr/>
          </a:p>
          <a:p>
            <a:pPr indent="-171450" lvl="0" marL="171450" marR="0" rtl="0" algn="just">
              <a:lnSpc>
                <a:spcPct val="100000"/>
              </a:lnSpc>
              <a:spcBef>
                <a:spcPts val="0"/>
              </a:spcBef>
              <a:spcAft>
                <a:spcPts val="0"/>
              </a:spcAft>
              <a:buClr>
                <a:schemeClr val="lt1"/>
              </a:buClr>
              <a:buSzPts val="1200"/>
              <a:buFont typeface="Arial"/>
              <a:buChar char="•"/>
            </a:pPr>
            <a:r>
              <a:rPr b="1" i="0" lang="en-US" sz="1200" u="none" cap="none" strike="noStrike">
                <a:solidFill>
                  <a:schemeClr val="lt1"/>
                </a:solidFill>
                <a:latin typeface="Abel"/>
                <a:ea typeface="Abel"/>
                <a:cs typeface="Abel"/>
                <a:sym typeface="Abel"/>
              </a:rPr>
              <a:t>Humidity: </a:t>
            </a:r>
            <a:r>
              <a:rPr b="0" i="0" lang="en-US" sz="1200" u="none" cap="none" strike="noStrike">
                <a:solidFill>
                  <a:schemeClr val="lt1"/>
                </a:solidFill>
                <a:latin typeface="Abel"/>
                <a:ea typeface="Abel"/>
                <a:cs typeface="Abel"/>
                <a:sym typeface="Abel"/>
              </a:rPr>
              <a:t>There is not a </a:t>
            </a:r>
            <a:r>
              <a:rPr lang="en-US" sz="1200">
                <a:solidFill>
                  <a:schemeClr val="lt1"/>
                </a:solidFill>
                <a:latin typeface="Abel"/>
                <a:ea typeface="Abel"/>
                <a:cs typeface="Abel"/>
                <a:sym typeface="Abel"/>
              </a:rPr>
              <a:t>significantly</a:t>
            </a:r>
            <a:r>
              <a:rPr b="0" i="0" lang="en-US" sz="1200" u="none" cap="none" strike="noStrike">
                <a:solidFill>
                  <a:schemeClr val="lt1"/>
                </a:solidFill>
                <a:latin typeface="Abel"/>
                <a:ea typeface="Abel"/>
                <a:cs typeface="Abel"/>
                <a:sym typeface="Abel"/>
              </a:rPr>
              <a:t> impact on the number of cases when humidity is considered for the analysis.  </a:t>
            </a:r>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bel"/>
              <a:ea typeface="Abel"/>
              <a:cs typeface="Abel"/>
              <a:sym typeface="Abel"/>
            </a:endParaRPr>
          </a:p>
        </p:txBody>
      </p:sp>
      <p:pic>
        <p:nvPicPr>
          <p:cNvPr id="200" name="Google Shape;200;p8"/>
          <p:cNvPicPr preferRelativeResize="0"/>
          <p:nvPr/>
        </p:nvPicPr>
        <p:blipFill rotWithShape="1">
          <a:blip r:embed="rId4">
            <a:alphaModFix/>
          </a:blip>
          <a:srcRect b="0" l="0" r="0" t="0"/>
          <a:stretch/>
        </p:blipFill>
        <p:spPr>
          <a:xfrm>
            <a:off x="3882637" y="1083926"/>
            <a:ext cx="5023860" cy="532508"/>
          </a:xfrm>
          <a:prstGeom prst="rect">
            <a:avLst/>
          </a:prstGeom>
          <a:noFill/>
          <a:ln>
            <a:noFill/>
          </a:ln>
        </p:spPr>
      </p:pic>
      <p:pic>
        <p:nvPicPr>
          <p:cNvPr id="201" name="Google Shape;201;p8"/>
          <p:cNvPicPr preferRelativeResize="0"/>
          <p:nvPr/>
        </p:nvPicPr>
        <p:blipFill rotWithShape="1">
          <a:blip r:embed="rId5">
            <a:alphaModFix/>
          </a:blip>
          <a:srcRect b="0" l="0" r="0" t="0"/>
          <a:stretch/>
        </p:blipFill>
        <p:spPr>
          <a:xfrm>
            <a:off x="3882638" y="2178240"/>
            <a:ext cx="5023860" cy="540372"/>
          </a:xfrm>
          <a:prstGeom prst="rect">
            <a:avLst/>
          </a:prstGeom>
          <a:noFill/>
          <a:ln>
            <a:noFill/>
          </a:ln>
        </p:spPr>
      </p:pic>
      <p:pic>
        <p:nvPicPr>
          <p:cNvPr id="202" name="Google Shape;202;p8"/>
          <p:cNvPicPr preferRelativeResize="0"/>
          <p:nvPr/>
        </p:nvPicPr>
        <p:blipFill rotWithShape="1">
          <a:blip r:embed="rId6">
            <a:alphaModFix/>
          </a:blip>
          <a:srcRect b="0" l="0" r="0" t="0"/>
          <a:stretch/>
        </p:blipFill>
        <p:spPr>
          <a:xfrm>
            <a:off x="3882637" y="3422408"/>
            <a:ext cx="5023860" cy="5189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9"/>
          <p:cNvSpPr txBox="1"/>
          <p:nvPr>
            <p:ph type="title"/>
          </p:nvPr>
        </p:nvSpPr>
        <p:spPr>
          <a:xfrm>
            <a:off x="124835" y="47523"/>
            <a:ext cx="8895794" cy="665100"/>
          </a:xfrm>
          <a:prstGeom prst="rect">
            <a:avLst/>
          </a:prstGeom>
          <a:noFill/>
          <a:ln>
            <a:noFill/>
          </a:ln>
          <a:effectLst>
            <a:outerShdw blurRad="42863" rotWithShape="0" algn="bl" dir="5400000" dist="9525">
              <a:schemeClr val="dk1">
                <a:alpha val="14901"/>
              </a:schemeClr>
            </a:outerShdw>
          </a:effectLst>
        </p:spPr>
        <p:txBody>
          <a:bodyPr anchorCtr="0" anchor="ctr" bIns="0" lIns="0" spcFirstLastPara="1" rIns="0" wrap="square" tIns="0">
            <a:noAutofit/>
          </a:bodyPr>
          <a:lstStyle/>
          <a:p>
            <a:pPr indent="0" lvl="0" marL="0" rtl="0" algn="l">
              <a:lnSpc>
                <a:spcPct val="90000"/>
              </a:lnSpc>
              <a:spcBef>
                <a:spcPts val="0"/>
              </a:spcBef>
              <a:spcAft>
                <a:spcPts val="0"/>
              </a:spcAft>
              <a:buSzPts val="3600"/>
              <a:buNone/>
            </a:pPr>
            <a:r>
              <a:rPr lang="en-US" sz="3200"/>
              <a:t>Regression Models </a:t>
            </a:r>
            <a:r>
              <a:rPr lang="en-US" sz="1800"/>
              <a:t>(Train on all 14.5 months data)</a:t>
            </a:r>
            <a:endParaRPr/>
          </a:p>
        </p:txBody>
      </p:sp>
      <p:graphicFrame>
        <p:nvGraphicFramePr>
          <p:cNvPr id="208" name="Google Shape;208;p9"/>
          <p:cNvGraphicFramePr/>
          <p:nvPr/>
        </p:nvGraphicFramePr>
        <p:xfrm>
          <a:off x="2585006" y="804060"/>
          <a:ext cx="3000000" cy="3000000"/>
        </p:xfrm>
        <a:graphic>
          <a:graphicData uri="http://schemas.openxmlformats.org/drawingml/2006/table">
            <a:tbl>
              <a:tblPr>
                <a:noFill/>
                <a:tableStyleId>{592F37D3-6E0A-4E5A-9BDB-EF52F913026B}</a:tableStyleId>
              </a:tblPr>
              <a:tblGrid>
                <a:gridCol w="1503600"/>
                <a:gridCol w="2638750"/>
              </a:tblGrid>
              <a:tr h="177800">
                <a:tc gridSpan="2">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Abel"/>
                          <a:ea typeface="Abel"/>
                          <a:cs typeface="Abel"/>
                          <a:sym typeface="Abel"/>
                        </a:rPr>
                        <a:t>Regression on Both Cities data</a:t>
                      </a:r>
                      <a:endParaRPr b="1" sz="140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8BA8FF"/>
                    </a:solidFill>
                  </a:tcPr>
                </a:tc>
                <a:tc hMerge="1"/>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Mean squared error (MSE)</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48.809054423686256</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Score/ R-squared (R2)</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0.3177470498469601</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Coefficients: </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 -0.67294798 -0.02484348 -10.39035159]]</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Intercept:</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[29.84871747]</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209" name="Google Shape;209;p9"/>
          <p:cNvGraphicFramePr/>
          <p:nvPr/>
        </p:nvGraphicFramePr>
        <p:xfrm>
          <a:off x="124835" y="2946368"/>
          <a:ext cx="3000000" cy="3000000"/>
        </p:xfrm>
        <a:graphic>
          <a:graphicData uri="http://schemas.openxmlformats.org/drawingml/2006/table">
            <a:tbl>
              <a:tblPr>
                <a:noFill/>
                <a:tableStyleId>{592F37D3-6E0A-4E5A-9BDB-EF52F913026B}</a:tableStyleId>
              </a:tblPr>
              <a:tblGrid>
                <a:gridCol w="1503600"/>
                <a:gridCol w="2638750"/>
              </a:tblGrid>
              <a:tr h="177800">
                <a:tc gridSpan="2">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Abel"/>
                          <a:ea typeface="Abel"/>
                          <a:cs typeface="Abel"/>
                          <a:sym typeface="Abel"/>
                        </a:rPr>
                        <a:t>Regression on NY data</a:t>
                      </a:r>
                      <a:endParaRPr b="1" sz="140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8BA8FF"/>
                    </a:solidFill>
                  </a:tcPr>
                </a:tc>
                <a:tc hMerge="1"/>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Mean squared error (MSE)</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26.13768873196065</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Score/ R-squared (R2)</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0.5995014517681266</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Coefficients: </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[[-0.79141555  0.14548759]]</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Intercept:</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[10.08624177]</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210" name="Google Shape;210;p9"/>
          <p:cNvGraphicFramePr/>
          <p:nvPr/>
        </p:nvGraphicFramePr>
        <p:xfrm>
          <a:off x="4656188" y="2946368"/>
          <a:ext cx="3000000" cy="3000000"/>
        </p:xfrm>
        <a:graphic>
          <a:graphicData uri="http://schemas.openxmlformats.org/drawingml/2006/table">
            <a:tbl>
              <a:tblPr>
                <a:noFill/>
                <a:tableStyleId>{592F37D3-6E0A-4E5A-9BDB-EF52F913026B}</a:tableStyleId>
              </a:tblPr>
              <a:tblGrid>
                <a:gridCol w="1503600"/>
                <a:gridCol w="2638750"/>
              </a:tblGrid>
              <a:tr h="177800">
                <a:tc gridSpan="2">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Abel"/>
                          <a:ea typeface="Abel"/>
                          <a:cs typeface="Abel"/>
                          <a:sym typeface="Abel"/>
                        </a:rPr>
                        <a:t>Regressions on Sao Paulo data</a:t>
                      </a:r>
                      <a:endParaRPr b="1" sz="140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8BA8FF"/>
                    </a:solidFill>
                  </a:tcPr>
                </a:tc>
                <a:tc hMerge="1"/>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Mean squared error (MSE)</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62.72028045761924</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Score/ R-squared (R2)</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0.05168768077673047</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Coefficients: </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[[ 0.40810781 -0.46844933]]</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3350">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Intercept:</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rPr lang="en-US" sz="1050" u="none" cap="none" strike="noStrike">
                          <a:solidFill>
                            <a:schemeClr val="lt1"/>
                          </a:solidFill>
                          <a:latin typeface="Abel"/>
                          <a:ea typeface="Abel"/>
                          <a:cs typeface="Abel"/>
                          <a:sym typeface="Abel"/>
                        </a:rPr>
                        <a:t>[39.0550793]</a:t>
                      </a:r>
                      <a:endParaRPr sz="1050" u="none" cap="none" strike="noStrike">
                        <a:solidFill>
                          <a:schemeClr val="lt1"/>
                        </a:solidFill>
                        <a:latin typeface="Abel"/>
                        <a:ea typeface="Abel"/>
                        <a:cs typeface="Abel"/>
                        <a:sym typeface="Abel"/>
                      </a:endParaRPr>
                    </a:p>
                  </a:txBody>
                  <a:tcPr marT="91425" marB="914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11" name="Google Shape;211;p9"/>
          <p:cNvSpPr/>
          <p:nvPr/>
        </p:nvSpPr>
        <p:spPr>
          <a:xfrm>
            <a:off x="1835524" y="804060"/>
            <a:ext cx="376517" cy="379281"/>
          </a:xfrm>
          <a:prstGeom prst="flowChartConnector">
            <a:avLst/>
          </a:prstGeom>
          <a:solidFill>
            <a:srgbClr val="8BA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chemeClr val="lt1"/>
                </a:solidFill>
                <a:latin typeface="Abel"/>
                <a:ea typeface="Abel"/>
                <a:cs typeface="Abel"/>
                <a:sym typeface="Abel"/>
              </a:rPr>
              <a:t>1</a:t>
            </a:r>
            <a:endParaRPr b="0" i="0" sz="1800" u="none" cap="none" strike="noStrike">
              <a:solidFill>
                <a:schemeClr val="lt1"/>
              </a:solidFill>
              <a:latin typeface="Abel"/>
              <a:ea typeface="Abel"/>
              <a:cs typeface="Abel"/>
              <a:sym typeface="Abel"/>
            </a:endParaRPr>
          </a:p>
        </p:txBody>
      </p:sp>
      <p:sp>
        <p:nvSpPr>
          <p:cNvPr id="212" name="Google Shape;212;p9"/>
          <p:cNvSpPr/>
          <p:nvPr/>
        </p:nvSpPr>
        <p:spPr>
          <a:xfrm>
            <a:off x="124835" y="2475650"/>
            <a:ext cx="376517" cy="379281"/>
          </a:xfrm>
          <a:prstGeom prst="flowChartConnector">
            <a:avLst/>
          </a:prstGeom>
          <a:solidFill>
            <a:srgbClr val="8BA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chemeClr val="lt1"/>
                </a:solidFill>
                <a:latin typeface="Abel"/>
                <a:ea typeface="Abel"/>
                <a:cs typeface="Abel"/>
                <a:sym typeface="Abel"/>
              </a:rPr>
              <a:t>2</a:t>
            </a:r>
            <a:endParaRPr b="0" i="0" sz="1800" u="none" cap="none" strike="noStrike">
              <a:solidFill>
                <a:schemeClr val="lt1"/>
              </a:solidFill>
              <a:latin typeface="Abel"/>
              <a:ea typeface="Abel"/>
              <a:cs typeface="Abel"/>
              <a:sym typeface="Abel"/>
            </a:endParaRPr>
          </a:p>
        </p:txBody>
      </p:sp>
      <p:sp>
        <p:nvSpPr>
          <p:cNvPr id="213" name="Google Shape;213;p9"/>
          <p:cNvSpPr/>
          <p:nvPr/>
        </p:nvSpPr>
        <p:spPr>
          <a:xfrm>
            <a:off x="8204276" y="2498593"/>
            <a:ext cx="376517" cy="379281"/>
          </a:xfrm>
          <a:prstGeom prst="flowChartConnector">
            <a:avLst/>
          </a:prstGeom>
          <a:solidFill>
            <a:srgbClr val="8BA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chemeClr val="lt1"/>
                </a:solidFill>
                <a:latin typeface="Abel"/>
                <a:ea typeface="Abel"/>
                <a:cs typeface="Abel"/>
                <a:sym typeface="Abel"/>
              </a:rPr>
              <a:t>3</a:t>
            </a:r>
            <a:endParaRPr b="0" i="0" sz="1800" u="none" cap="none" strike="noStrike">
              <a:solidFill>
                <a:schemeClr val="lt1"/>
              </a:solidFill>
              <a:latin typeface="Abel"/>
              <a:ea typeface="Abel"/>
              <a:cs typeface="Abel"/>
              <a:sym typeface="Abel"/>
            </a:endParaRPr>
          </a:p>
        </p:txBody>
      </p:sp>
      <p:pic>
        <p:nvPicPr>
          <p:cNvPr descr="Close" id="214" name="Google Shape;214;p9"/>
          <p:cNvPicPr preferRelativeResize="0"/>
          <p:nvPr/>
        </p:nvPicPr>
        <p:blipFill rotWithShape="1">
          <a:blip r:embed="rId3">
            <a:alphaModFix/>
          </a:blip>
          <a:srcRect b="0" l="0" r="0" t="0"/>
          <a:stretch/>
        </p:blipFill>
        <p:spPr>
          <a:xfrm>
            <a:off x="1397374" y="775265"/>
            <a:ext cx="436869" cy="436869"/>
          </a:xfrm>
          <a:prstGeom prst="rect">
            <a:avLst/>
          </a:prstGeom>
          <a:noFill/>
          <a:ln>
            <a:noFill/>
          </a:ln>
        </p:spPr>
      </p:pic>
      <p:pic>
        <p:nvPicPr>
          <p:cNvPr descr="Close" id="215" name="Google Shape;215;p9"/>
          <p:cNvPicPr preferRelativeResize="0"/>
          <p:nvPr/>
        </p:nvPicPr>
        <p:blipFill rotWithShape="1">
          <a:blip r:embed="rId3">
            <a:alphaModFix/>
          </a:blip>
          <a:srcRect b="0" l="0" r="0" t="0"/>
          <a:stretch/>
        </p:blipFill>
        <p:spPr>
          <a:xfrm>
            <a:off x="501352" y="2441005"/>
            <a:ext cx="436869" cy="436869"/>
          </a:xfrm>
          <a:prstGeom prst="rect">
            <a:avLst/>
          </a:prstGeom>
          <a:noFill/>
          <a:ln>
            <a:noFill/>
          </a:ln>
        </p:spPr>
      </p:pic>
      <p:pic>
        <p:nvPicPr>
          <p:cNvPr descr="Close" id="216" name="Google Shape;216;p9"/>
          <p:cNvPicPr preferRelativeResize="0"/>
          <p:nvPr/>
        </p:nvPicPr>
        <p:blipFill rotWithShape="1">
          <a:blip r:embed="rId3">
            <a:alphaModFix/>
          </a:blip>
          <a:srcRect b="0" l="0" r="0" t="0"/>
          <a:stretch/>
        </p:blipFill>
        <p:spPr>
          <a:xfrm>
            <a:off x="7767407" y="2498593"/>
            <a:ext cx="436869" cy="43686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ndarus template">
  <a:themeElements>
    <a:clrScheme name="Custom 347">
      <a:dk1>
        <a:srgbClr val="001033"/>
      </a:dk1>
      <a:lt1>
        <a:srgbClr val="FFFFFF"/>
      </a:lt1>
      <a:dk2>
        <a:srgbClr val="5E636F"/>
      </a:dk2>
      <a:lt2>
        <a:srgbClr val="DEE3EB"/>
      </a:lt2>
      <a:accent1>
        <a:srgbClr val="05356E"/>
      </a:accent1>
      <a:accent2>
        <a:srgbClr val="0455A4"/>
      </a:accent2>
      <a:accent3>
        <a:srgbClr val="0679D6"/>
      </a:accent3>
      <a:accent4>
        <a:srgbClr val="098CF2"/>
      </a:accent4>
      <a:accent5>
        <a:srgbClr val="50C0ED"/>
      </a:accent5>
      <a:accent6>
        <a:srgbClr val="7BE4F7"/>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Archana Narula</dc:creator>
</cp:coreProperties>
</file>